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 id="274" r:id="rId20"/>
    <p:sldId id="275"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35AC20-652F-461F-99B1-DC2B8BFBB4D1}"/>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4FBDCE16-5BA6-4E1F-95F7-7315015D8D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715D942-645A-4358-873D-C1951210D175}"/>
              </a:ext>
            </a:extLst>
          </p:cNvPr>
          <p:cNvSpPr>
            <a:spLocks noGrp="1"/>
          </p:cNvSpPr>
          <p:nvPr>
            <p:ph type="dt" sz="half" idx="10"/>
          </p:nvPr>
        </p:nvSpPr>
        <p:spPr/>
        <p:txBody>
          <a:bodyPr/>
          <a:lstStyle/>
          <a:p>
            <a:fld id="{1352607F-AFA7-4B93-8F91-B5A31345FF13}" type="datetimeFigureOut">
              <a:rPr lang="ru-RU" smtClean="0"/>
              <a:t>14.12.2023</a:t>
            </a:fld>
            <a:endParaRPr lang="ru-RU"/>
          </a:p>
        </p:txBody>
      </p:sp>
      <p:sp>
        <p:nvSpPr>
          <p:cNvPr id="5" name="Нижний колонтитул 4">
            <a:extLst>
              <a:ext uri="{FF2B5EF4-FFF2-40B4-BE49-F238E27FC236}">
                <a16:creationId xmlns:a16="http://schemas.microsoft.com/office/drawing/2014/main" id="{F48E4867-B73E-4183-A34F-EE22D9190C4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B682DBA-D2D4-4949-8197-112848AE2BA0}"/>
              </a:ext>
            </a:extLst>
          </p:cNvPr>
          <p:cNvSpPr>
            <a:spLocks noGrp="1"/>
          </p:cNvSpPr>
          <p:nvPr>
            <p:ph type="sldNum" sz="quarter" idx="12"/>
          </p:nvPr>
        </p:nvSpPr>
        <p:spPr/>
        <p:txBody>
          <a:bodyPr/>
          <a:lstStyle/>
          <a:p>
            <a:fld id="{7450C4B7-5BE4-4DD7-A6BA-88C1CA593600}" type="slidenum">
              <a:rPr lang="ru-RU" smtClean="0"/>
              <a:t>‹#›</a:t>
            </a:fld>
            <a:endParaRPr lang="ru-RU"/>
          </a:p>
        </p:txBody>
      </p:sp>
    </p:spTree>
    <p:extLst>
      <p:ext uri="{BB962C8B-B14F-4D97-AF65-F5344CB8AC3E}">
        <p14:creationId xmlns:p14="http://schemas.microsoft.com/office/powerpoint/2010/main" val="2237181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199C4D-32EA-4C8C-A146-54AA1190866E}"/>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6EA41BA1-4F0A-479B-85B4-D6264A6A2178}"/>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5EBFDAE-3C00-4109-9580-F867CD71E5C5}"/>
              </a:ext>
            </a:extLst>
          </p:cNvPr>
          <p:cNvSpPr>
            <a:spLocks noGrp="1"/>
          </p:cNvSpPr>
          <p:nvPr>
            <p:ph type="dt" sz="half" idx="10"/>
          </p:nvPr>
        </p:nvSpPr>
        <p:spPr/>
        <p:txBody>
          <a:bodyPr/>
          <a:lstStyle/>
          <a:p>
            <a:fld id="{1352607F-AFA7-4B93-8F91-B5A31345FF13}" type="datetimeFigureOut">
              <a:rPr lang="ru-RU" smtClean="0"/>
              <a:t>14.12.2023</a:t>
            </a:fld>
            <a:endParaRPr lang="ru-RU"/>
          </a:p>
        </p:txBody>
      </p:sp>
      <p:sp>
        <p:nvSpPr>
          <p:cNvPr id="5" name="Нижний колонтитул 4">
            <a:extLst>
              <a:ext uri="{FF2B5EF4-FFF2-40B4-BE49-F238E27FC236}">
                <a16:creationId xmlns:a16="http://schemas.microsoft.com/office/drawing/2014/main" id="{3F89CA42-A615-4AE0-9AE9-7601F7EA08A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B89D2DA7-180C-4385-BDCE-C223ADA9E8FB}"/>
              </a:ext>
            </a:extLst>
          </p:cNvPr>
          <p:cNvSpPr>
            <a:spLocks noGrp="1"/>
          </p:cNvSpPr>
          <p:nvPr>
            <p:ph type="sldNum" sz="quarter" idx="12"/>
          </p:nvPr>
        </p:nvSpPr>
        <p:spPr/>
        <p:txBody>
          <a:bodyPr/>
          <a:lstStyle/>
          <a:p>
            <a:fld id="{7450C4B7-5BE4-4DD7-A6BA-88C1CA593600}" type="slidenum">
              <a:rPr lang="ru-RU" smtClean="0"/>
              <a:t>‹#›</a:t>
            </a:fld>
            <a:endParaRPr lang="ru-RU"/>
          </a:p>
        </p:txBody>
      </p:sp>
    </p:spTree>
    <p:extLst>
      <p:ext uri="{BB962C8B-B14F-4D97-AF65-F5344CB8AC3E}">
        <p14:creationId xmlns:p14="http://schemas.microsoft.com/office/powerpoint/2010/main" val="3105463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02341AE8-D640-4A02-8332-632A5FA9EB0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BFAE1F70-1C43-4C0E-AE98-FC1C15B02748}"/>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F9E1009-AE1D-472C-BF49-BD780B712A3B}"/>
              </a:ext>
            </a:extLst>
          </p:cNvPr>
          <p:cNvSpPr>
            <a:spLocks noGrp="1"/>
          </p:cNvSpPr>
          <p:nvPr>
            <p:ph type="dt" sz="half" idx="10"/>
          </p:nvPr>
        </p:nvSpPr>
        <p:spPr/>
        <p:txBody>
          <a:bodyPr/>
          <a:lstStyle/>
          <a:p>
            <a:fld id="{1352607F-AFA7-4B93-8F91-B5A31345FF13}" type="datetimeFigureOut">
              <a:rPr lang="ru-RU" smtClean="0"/>
              <a:t>14.12.2023</a:t>
            </a:fld>
            <a:endParaRPr lang="ru-RU"/>
          </a:p>
        </p:txBody>
      </p:sp>
      <p:sp>
        <p:nvSpPr>
          <p:cNvPr id="5" name="Нижний колонтитул 4">
            <a:extLst>
              <a:ext uri="{FF2B5EF4-FFF2-40B4-BE49-F238E27FC236}">
                <a16:creationId xmlns:a16="http://schemas.microsoft.com/office/drawing/2014/main" id="{231A6CFD-DC99-4562-9AE2-727FD95BECF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28C37A1-1CB5-499B-8E9F-C4F73168238E}"/>
              </a:ext>
            </a:extLst>
          </p:cNvPr>
          <p:cNvSpPr>
            <a:spLocks noGrp="1"/>
          </p:cNvSpPr>
          <p:nvPr>
            <p:ph type="sldNum" sz="quarter" idx="12"/>
          </p:nvPr>
        </p:nvSpPr>
        <p:spPr/>
        <p:txBody>
          <a:bodyPr/>
          <a:lstStyle/>
          <a:p>
            <a:fld id="{7450C4B7-5BE4-4DD7-A6BA-88C1CA593600}" type="slidenum">
              <a:rPr lang="ru-RU" smtClean="0"/>
              <a:t>‹#›</a:t>
            </a:fld>
            <a:endParaRPr lang="ru-RU"/>
          </a:p>
        </p:txBody>
      </p:sp>
    </p:spTree>
    <p:extLst>
      <p:ext uri="{BB962C8B-B14F-4D97-AF65-F5344CB8AC3E}">
        <p14:creationId xmlns:p14="http://schemas.microsoft.com/office/powerpoint/2010/main" val="952633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710393-4E52-46FF-B151-CCE9C19440D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D55947D-26C2-4B84-8324-DE71FC16E3ED}"/>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4D8C36D-930F-490E-A722-495EECC63C25}"/>
              </a:ext>
            </a:extLst>
          </p:cNvPr>
          <p:cNvSpPr>
            <a:spLocks noGrp="1"/>
          </p:cNvSpPr>
          <p:nvPr>
            <p:ph type="dt" sz="half" idx="10"/>
          </p:nvPr>
        </p:nvSpPr>
        <p:spPr/>
        <p:txBody>
          <a:bodyPr/>
          <a:lstStyle/>
          <a:p>
            <a:fld id="{1352607F-AFA7-4B93-8F91-B5A31345FF13}" type="datetimeFigureOut">
              <a:rPr lang="ru-RU" smtClean="0"/>
              <a:t>14.12.2023</a:t>
            </a:fld>
            <a:endParaRPr lang="ru-RU"/>
          </a:p>
        </p:txBody>
      </p:sp>
      <p:sp>
        <p:nvSpPr>
          <p:cNvPr id="5" name="Нижний колонтитул 4">
            <a:extLst>
              <a:ext uri="{FF2B5EF4-FFF2-40B4-BE49-F238E27FC236}">
                <a16:creationId xmlns:a16="http://schemas.microsoft.com/office/drawing/2014/main" id="{807E88FD-8E17-4BCF-B328-44D4771F9A7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6E85577-2887-4DD3-8354-CBCD7565CC8D}"/>
              </a:ext>
            </a:extLst>
          </p:cNvPr>
          <p:cNvSpPr>
            <a:spLocks noGrp="1"/>
          </p:cNvSpPr>
          <p:nvPr>
            <p:ph type="sldNum" sz="quarter" idx="12"/>
          </p:nvPr>
        </p:nvSpPr>
        <p:spPr/>
        <p:txBody>
          <a:bodyPr/>
          <a:lstStyle/>
          <a:p>
            <a:fld id="{7450C4B7-5BE4-4DD7-A6BA-88C1CA593600}" type="slidenum">
              <a:rPr lang="ru-RU" smtClean="0"/>
              <a:t>‹#›</a:t>
            </a:fld>
            <a:endParaRPr lang="ru-RU"/>
          </a:p>
        </p:txBody>
      </p:sp>
    </p:spTree>
    <p:extLst>
      <p:ext uri="{BB962C8B-B14F-4D97-AF65-F5344CB8AC3E}">
        <p14:creationId xmlns:p14="http://schemas.microsoft.com/office/powerpoint/2010/main" val="3566009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FE94FC-9CCA-4A8D-8AEE-07F0CCC9D0D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A02CF254-3E49-4F56-AD86-8E24F6CF57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34A701BE-F78C-47FD-B50F-10E241751841}"/>
              </a:ext>
            </a:extLst>
          </p:cNvPr>
          <p:cNvSpPr>
            <a:spLocks noGrp="1"/>
          </p:cNvSpPr>
          <p:nvPr>
            <p:ph type="dt" sz="half" idx="10"/>
          </p:nvPr>
        </p:nvSpPr>
        <p:spPr/>
        <p:txBody>
          <a:bodyPr/>
          <a:lstStyle/>
          <a:p>
            <a:fld id="{1352607F-AFA7-4B93-8F91-B5A31345FF13}" type="datetimeFigureOut">
              <a:rPr lang="ru-RU" smtClean="0"/>
              <a:t>14.12.2023</a:t>
            </a:fld>
            <a:endParaRPr lang="ru-RU"/>
          </a:p>
        </p:txBody>
      </p:sp>
      <p:sp>
        <p:nvSpPr>
          <p:cNvPr id="5" name="Нижний колонтитул 4">
            <a:extLst>
              <a:ext uri="{FF2B5EF4-FFF2-40B4-BE49-F238E27FC236}">
                <a16:creationId xmlns:a16="http://schemas.microsoft.com/office/drawing/2014/main" id="{76E099BA-C270-404F-815D-C5E912660A8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E4F0FC4-EEF8-4AEA-B605-27A594DFFBA3}"/>
              </a:ext>
            </a:extLst>
          </p:cNvPr>
          <p:cNvSpPr>
            <a:spLocks noGrp="1"/>
          </p:cNvSpPr>
          <p:nvPr>
            <p:ph type="sldNum" sz="quarter" idx="12"/>
          </p:nvPr>
        </p:nvSpPr>
        <p:spPr/>
        <p:txBody>
          <a:bodyPr/>
          <a:lstStyle/>
          <a:p>
            <a:fld id="{7450C4B7-5BE4-4DD7-A6BA-88C1CA593600}" type="slidenum">
              <a:rPr lang="ru-RU" smtClean="0"/>
              <a:t>‹#›</a:t>
            </a:fld>
            <a:endParaRPr lang="ru-RU"/>
          </a:p>
        </p:txBody>
      </p:sp>
    </p:spTree>
    <p:extLst>
      <p:ext uri="{BB962C8B-B14F-4D97-AF65-F5344CB8AC3E}">
        <p14:creationId xmlns:p14="http://schemas.microsoft.com/office/powerpoint/2010/main" val="4235086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AD1F67-2928-4724-87D6-3238AA365FEB}"/>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4A2D4A8-ABD3-4B56-B9D7-7DFAA9FDFF6E}"/>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EF6EA7EA-DD67-411C-8EFD-DDBC2299C78F}"/>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D05DBA4F-AB1D-44F8-9394-F29F055CB419}"/>
              </a:ext>
            </a:extLst>
          </p:cNvPr>
          <p:cNvSpPr>
            <a:spLocks noGrp="1"/>
          </p:cNvSpPr>
          <p:nvPr>
            <p:ph type="dt" sz="half" idx="10"/>
          </p:nvPr>
        </p:nvSpPr>
        <p:spPr/>
        <p:txBody>
          <a:bodyPr/>
          <a:lstStyle/>
          <a:p>
            <a:fld id="{1352607F-AFA7-4B93-8F91-B5A31345FF13}" type="datetimeFigureOut">
              <a:rPr lang="ru-RU" smtClean="0"/>
              <a:t>14.12.2023</a:t>
            </a:fld>
            <a:endParaRPr lang="ru-RU"/>
          </a:p>
        </p:txBody>
      </p:sp>
      <p:sp>
        <p:nvSpPr>
          <p:cNvPr id="6" name="Нижний колонтитул 5">
            <a:extLst>
              <a:ext uri="{FF2B5EF4-FFF2-40B4-BE49-F238E27FC236}">
                <a16:creationId xmlns:a16="http://schemas.microsoft.com/office/drawing/2014/main" id="{2111760A-636D-4B50-9C96-4762A964F4D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317EF60-5DB6-42BD-8684-F193012C8AD6}"/>
              </a:ext>
            </a:extLst>
          </p:cNvPr>
          <p:cNvSpPr>
            <a:spLocks noGrp="1"/>
          </p:cNvSpPr>
          <p:nvPr>
            <p:ph type="sldNum" sz="quarter" idx="12"/>
          </p:nvPr>
        </p:nvSpPr>
        <p:spPr/>
        <p:txBody>
          <a:bodyPr/>
          <a:lstStyle/>
          <a:p>
            <a:fld id="{7450C4B7-5BE4-4DD7-A6BA-88C1CA593600}" type="slidenum">
              <a:rPr lang="ru-RU" smtClean="0"/>
              <a:t>‹#›</a:t>
            </a:fld>
            <a:endParaRPr lang="ru-RU"/>
          </a:p>
        </p:txBody>
      </p:sp>
    </p:spTree>
    <p:extLst>
      <p:ext uri="{BB962C8B-B14F-4D97-AF65-F5344CB8AC3E}">
        <p14:creationId xmlns:p14="http://schemas.microsoft.com/office/powerpoint/2010/main" val="2377903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3EE845-9853-4CD9-B78C-0CFD7AE238F7}"/>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35FE8BA2-99C2-4147-B080-563BAB763F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7020D75-370E-48A7-8471-D64B6C5F817A}"/>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1AEA9DC9-F505-422E-A098-AE96D11CD0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CF6E9AD2-E6B3-4B2E-9882-800C81C541A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32EBA35-EC16-4C41-AAE1-20F9B962A5DA}"/>
              </a:ext>
            </a:extLst>
          </p:cNvPr>
          <p:cNvSpPr>
            <a:spLocks noGrp="1"/>
          </p:cNvSpPr>
          <p:nvPr>
            <p:ph type="dt" sz="half" idx="10"/>
          </p:nvPr>
        </p:nvSpPr>
        <p:spPr/>
        <p:txBody>
          <a:bodyPr/>
          <a:lstStyle/>
          <a:p>
            <a:fld id="{1352607F-AFA7-4B93-8F91-B5A31345FF13}" type="datetimeFigureOut">
              <a:rPr lang="ru-RU" smtClean="0"/>
              <a:t>14.12.2023</a:t>
            </a:fld>
            <a:endParaRPr lang="ru-RU"/>
          </a:p>
        </p:txBody>
      </p:sp>
      <p:sp>
        <p:nvSpPr>
          <p:cNvPr id="8" name="Нижний колонтитул 7">
            <a:extLst>
              <a:ext uri="{FF2B5EF4-FFF2-40B4-BE49-F238E27FC236}">
                <a16:creationId xmlns:a16="http://schemas.microsoft.com/office/drawing/2014/main" id="{E107897C-1D0D-4209-AFEC-1829BB5E4E3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D30C5E7B-B6A3-4E8F-9036-E280B41C64DA}"/>
              </a:ext>
            </a:extLst>
          </p:cNvPr>
          <p:cNvSpPr>
            <a:spLocks noGrp="1"/>
          </p:cNvSpPr>
          <p:nvPr>
            <p:ph type="sldNum" sz="quarter" idx="12"/>
          </p:nvPr>
        </p:nvSpPr>
        <p:spPr/>
        <p:txBody>
          <a:bodyPr/>
          <a:lstStyle/>
          <a:p>
            <a:fld id="{7450C4B7-5BE4-4DD7-A6BA-88C1CA593600}" type="slidenum">
              <a:rPr lang="ru-RU" smtClean="0"/>
              <a:t>‹#›</a:t>
            </a:fld>
            <a:endParaRPr lang="ru-RU"/>
          </a:p>
        </p:txBody>
      </p:sp>
    </p:spTree>
    <p:extLst>
      <p:ext uri="{BB962C8B-B14F-4D97-AF65-F5344CB8AC3E}">
        <p14:creationId xmlns:p14="http://schemas.microsoft.com/office/powerpoint/2010/main" val="1964194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79709D-CECE-45A2-BD1B-445C47538630}"/>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FB9DA49B-B0A5-4378-8674-D18EE41140F3}"/>
              </a:ext>
            </a:extLst>
          </p:cNvPr>
          <p:cNvSpPr>
            <a:spLocks noGrp="1"/>
          </p:cNvSpPr>
          <p:nvPr>
            <p:ph type="dt" sz="half" idx="10"/>
          </p:nvPr>
        </p:nvSpPr>
        <p:spPr/>
        <p:txBody>
          <a:bodyPr/>
          <a:lstStyle/>
          <a:p>
            <a:fld id="{1352607F-AFA7-4B93-8F91-B5A31345FF13}" type="datetimeFigureOut">
              <a:rPr lang="ru-RU" smtClean="0"/>
              <a:t>14.12.2023</a:t>
            </a:fld>
            <a:endParaRPr lang="ru-RU"/>
          </a:p>
        </p:txBody>
      </p:sp>
      <p:sp>
        <p:nvSpPr>
          <p:cNvPr id="4" name="Нижний колонтитул 3">
            <a:extLst>
              <a:ext uri="{FF2B5EF4-FFF2-40B4-BE49-F238E27FC236}">
                <a16:creationId xmlns:a16="http://schemas.microsoft.com/office/drawing/2014/main" id="{7FB13CE8-8863-4815-AE33-5D643F786B15}"/>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C6068DAB-9196-47DD-8B24-CFDCEA60162C}"/>
              </a:ext>
            </a:extLst>
          </p:cNvPr>
          <p:cNvSpPr>
            <a:spLocks noGrp="1"/>
          </p:cNvSpPr>
          <p:nvPr>
            <p:ph type="sldNum" sz="quarter" idx="12"/>
          </p:nvPr>
        </p:nvSpPr>
        <p:spPr/>
        <p:txBody>
          <a:bodyPr/>
          <a:lstStyle/>
          <a:p>
            <a:fld id="{7450C4B7-5BE4-4DD7-A6BA-88C1CA593600}" type="slidenum">
              <a:rPr lang="ru-RU" smtClean="0"/>
              <a:t>‹#›</a:t>
            </a:fld>
            <a:endParaRPr lang="ru-RU"/>
          </a:p>
        </p:txBody>
      </p:sp>
    </p:spTree>
    <p:extLst>
      <p:ext uri="{BB962C8B-B14F-4D97-AF65-F5344CB8AC3E}">
        <p14:creationId xmlns:p14="http://schemas.microsoft.com/office/powerpoint/2010/main" val="4075586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2019A96-1975-48EE-BD78-ACA84ACB9184}"/>
              </a:ext>
            </a:extLst>
          </p:cNvPr>
          <p:cNvSpPr>
            <a:spLocks noGrp="1"/>
          </p:cNvSpPr>
          <p:nvPr>
            <p:ph type="dt" sz="half" idx="10"/>
          </p:nvPr>
        </p:nvSpPr>
        <p:spPr/>
        <p:txBody>
          <a:bodyPr/>
          <a:lstStyle/>
          <a:p>
            <a:fld id="{1352607F-AFA7-4B93-8F91-B5A31345FF13}" type="datetimeFigureOut">
              <a:rPr lang="ru-RU" smtClean="0"/>
              <a:t>14.12.2023</a:t>
            </a:fld>
            <a:endParaRPr lang="ru-RU"/>
          </a:p>
        </p:txBody>
      </p:sp>
      <p:sp>
        <p:nvSpPr>
          <p:cNvPr id="3" name="Нижний колонтитул 2">
            <a:extLst>
              <a:ext uri="{FF2B5EF4-FFF2-40B4-BE49-F238E27FC236}">
                <a16:creationId xmlns:a16="http://schemas.microsoft.com/office/drawing/2014/main" id="{07C7802A-EE11-4499-A376-67CF2FDEA21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66BEDAC7-3B3F-4C83-AF3F-FB4228103335}"/>
              </a:ext>
            </a:extLst>
          </p:cNvPr>
          <p:cNvSpPr>
            <a:spLocks noGrp="1"/>
          </p:cNvSpPr>
          <p:nvPr>
            <p:ph type="sldNum" sz="quarter" idx="12"/>
          </p:nvPr>
        </p:nvSpPr>
        <p:spPr/>
        <p:txBody>
          <a:bodyPr/>
          <a:lstStyle/>
          <a:p>
            <a:fld id="{7450C4B7-5BE4-4DD7-A6BA-88C1CA593600}" type="slidenum">
              <a:rPr lang="ru-RU" smtClean="0"/>
              <a:t>‹#›</a:t>
            </a:fld>
            <a:endParaRPr lang="ru-RU"/>
          </a:p>
        </p:txBody>
      </p:sp>
    </p:spTree>
    <p:extLst>
      <p:ext uri="{BB962C8B-B14F-4D97-AF65-F5344CB8AC3E}">
        <p14:creationId xmlns:p14="http://schemas.microsoft.com/office/powerpoint/2010/main" val="1272752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938190-3193-43E3-9E3E-BAA3B8B3297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6245A8D7-80F9-4542-A063-0E03AED417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45EA1C42-CF1C-4BDC-AEDF-591E3603A1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9E59385-B7D6-4B7F-A568-02BA0F0C7B7F}"/>
              </a:ext>
            </a:extLst>
          </p:cNvPr>
          <p:cNvSpPr>
            <a:spLocks noGrp="1"/>
          </p:cNvSpPr>
          <p:nvPr>
            <p:ph type="dt" sz="half" idx="10"/>
          </p:nvPr>
        </p:nvSpPr>
        <p:spPr/>
        <p:txBody>
          <a:bodyPr/>
          <a:lstStyle/>
          <a:p>
            <a:fld id="{1352607F-AFA7-4B93-8F91-B5A31345FF13}" type="datetimeFigureOut">
              <a:rPr lang="ru-RU" smtClean="0"/>
              <a:t>14.12.2023</a:t>
            </a:fld>
            <a:endParaRPr lang="ru-RU"/>
          </a:p>
        </p:txBody>
      </p:sp>
      <p:sp>
        <p:nvSpPr>
          <p:cNvPr id="6" name="Нижний колонтитул 5">
            <a:extLst>
              <a:ext uri="{FF2B5EF4-FFF2-40B4-BE49-F238E27FC236}">
                <a16:creationId xmlns:a16="http://schemas.microsoft.com/office/drawing/2014/main" id="{3798820C-BB3F-40CF-87F9-32853B8EDD0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04242768-D050-4981-908C-707D9FCCA465}"/>
              </a:ext>
            </a:extLst>
          </p:cNvPr>
          <p:cNvSpPr>
            <a:spLocks noGrp="1"/>
          </p:cNvSpPr>
          <p:nvPr>
            <p:ph type="sldNum" sz="quarter" idx="12"/>
          </p:nvPr>
        </p:nvSpPr>
        <p:spPr/>
        <p:txBody>
          <a:bodyPr/>
          <a:lstStyle/>
          <a:p>
            <a:fld id="{7450C4B7-5BE4-4DD7-A6BA-88C1CA593600}" type="slidenum">
              <a:rPr lang="ru-RU" smtClean="0"/>
              <a:t>‹#›</a:t>
            </a:fld>
            <a:endParaRPr lang="ru-RU"/>
          </a:p>
        </p:txBody>
      </p:sp>
    </p:spTree>
    <p:extLst>
      <p:ext uri="{BB962C8B-B14F-4D97-AF65-F5344CB8AC3E}">
        <p14:creationId xmlns:p14="http://schemas.microsoft.com/office/powerpoint/2010/main" val="1637313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D38338-0ACE-4148-80CA-F0976529EF9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B4967F0B-8E30-4D76-99BC-19924D21DC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B5979C0F-9444-4B06-ABFE-9CEAA525A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42851F1-146E-4B63-A995-1CB2231D7B3D}"/>
              </a:ext>
            </a:extLst>
          </p:cNvPr>
          <p:cNvSpPr>
            <a:spLocks noGrp="1"/>
          </p:cNvSpPr>
          <p:nvPr>
            <p:ph type="dt" sz="half" idx="10"/>
          </p:nvPr>
        </p:nvSpPr>
        <p:spPr/>
        <p:txBody>
          <a:bodyPr/>
          <a:lstStyle/>
          <a:p>
            <a:fld id="{1352607F-AFA7-4B93-8F91-B5A31345FF13}" type="datetimeFigureOut">
              <a:rPr lang="ru-RU" smtClean="0"/>
              <a:t>14.12.2023</a:t>
            </a:fld>
            <a:endParaRPr lang="ru-RU"/>
          </a:p>
        </p:txBody>
      </p:sp>
      <p:sp>
        <p:nvSpPr>
          <p:cNvPr id="6" name="Нижний колонтитул 5">
            <a:extLst>
              <a:ext uri="{FF2B5EF4-FFF2-40B4-BE49-F238E27FC236}">
                <a16:creationId xmlns:a16="http://schemas.microsoft.com/office/drawing/2014/main" id="{A9938D7E-F213-4240-8607-ECB8D37AAA9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13866AD-056D-4EDA-A2E2-1F7717F1142A}"/>
              </a:ext>
            </a:extLst>
          </p:cNvPr>
          <p:cNvSpPr>
            <a:spLocks noGrp="1"/>
          </p:cNvSpPr>
          <p:nvPr>
            <p:ph type="sldNum" sz="quarter" idx="12"/>
          </p:nvPr>
        </p:nvSpPr>
        <p:spPr/>
        <p:txBody>
          <a:bodyPr/>
          <a:lstStyle/>
          <a:p>
            <a:fld id="{7450C4B7-5BE4-4DD7-A6BA-88C1CA593600}" type="slidenum">
              <a:rPr lang="ru-RU" smtClean="0"/>
              <a:t>‹#›</a:t>
            </a:fld>
            <a:endParaRPr lang="ru-RU"/>
          </a:p>
        </p:txBody>
      </p:sp>
    </p:spTree>
    <p:extLst>
      <p:ext uri="{BB962C8B-B14F-4D97-AF65-F5344CB8AC3E}">
        <p14:creationId xmlns:p14="http://schemas.microsoft.com/office/powerpoint/2010/main" val="12841945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58E6E5-C238-4668-84C2-168F60EA8C5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38B9463F-CBD7-4F67-A048-9AD2CA4B9B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6349771-7263-4E19-A84B-0EB1E4339A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52607F-AFA7-4B93-8F91-B5A31345FF13}" type="datetimeFigureOut">
              <a:rPr lang="ru-RU" smtClean="0"/>
              <a:t>14.12.2023</a:t>
            </a:fld>
            <a:endParaRPr lang="ru-RU"/>
          </a:p>
        </p:txBody>
      </p:sp>
      <p:sp>
        <p:nvSpPr>
          <p:cNvPr id="5" name="Нижний колонтитул 4">
            <a:extLst>
              <a:ext uri="{FF2B5EF4-FFF2-40B4-BE49-F238E27FC236}">
                <a16:creationId xmlns:a16="http://schemas.microsoft.com/office/drawing/2014/main" id="{D6417C7E-CBAA-4D92-BC9C-49178C723F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B7EABAFA-004F-4462-ACE5-777487C6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50C4B7-5BE4-4DD7-A6BA-88C1CA593600}" type="slidenum">
              <a:rPr lang="ru-RU" smtClean="0"/>
              <a:t>‹#›</a:t>
            </a:fld>
            <a:endParaRPr lang="ru-RU"/>
          </a:p>
        </p:txBody>
      </p:sp>
    </p:spTree>
    <p:extLst>
      <p:ext uri="{BB962C8B-B14F-4D97-AF65-F5344CB8AC3E}">
        <p14:creationId xmlns:p14="http://schemas.microsoft.com/office/powerpoint/2010/main" val="3962987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Sz0F0tSop3I?feature=oembed"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2.xml"/><Relationship Id="rId1" Type="http://schemas.openxmlformats.org/officeDocument/2006/relationships/video" Target="https://www.youtube.com/embed/vA-2US9dqP8?feature=oembed"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homeless.ru/" TargetMode="External"/><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bfkh.r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video" Target="https://www.youtube.com/embed/kAh-h15E3b8?feature=oembed"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https://www.youtube.com/embed/2sWctXDd6dw?feature=oembe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9E81B1-9DEE-4674-A704-81B744E8F753}"/>
              </a:ext>
            </a:extLst>
          </p:cNvPr>
          <p:cNvSpPr txBox="1"/>
          <p:nvPr/>
        </p:nvSpPr>
        <p:spPr>
          <a:xfrm>
            <a:off x="4611328" y="2458065"/>
            <a:ext cx="2229778" cy="707886"/>
          </a:xfrm>
          <a:prstGeom prst="rect">
            <a:avLst/>
          </a:prstGeom>
          <a:noFill/>
        </p:spPr>
        <p:txBody>
          <a:bodyPr wrap="none" rtlCol="0">
            <a:spAutoFit/>
          </a:bodyPr>
          <a:lstStyle/>
          <a:p>
            <a:r>
              <a:rPr lang="ru-RU" sz="4000" dirty="0">
                <a:solidFill>
                  <a:schemeClr val="accent1"/>
                </a:solidFill>
              </a:rPr>
              <a:t>ДОБРОТА</a:t>
            </a:r>
          </a:p>
        </p:txBody>
      </p:sp>
    </p:spTree>
    <p:extLst>
      <p:ext uri="{BB962C8B-B14F-4D97-AF65-F5344CB8AC3E}">
        <p14:creationId xmlns:p14="http://schemas.microsoft.com/office/powerpoint/2010/main" val="720286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1411DCF-5FE7-4696-90F9-07EB014B0929}"/>
              </a:ext>
            </a:extLst>
          </p:cNvPr>
          <p:cNvSpPr txBox="1"/>
          <p:nvPr/>
        </p:nvSpPr>
        <p:spPr>
          <a:xfrm>
            <a:off x="2817812" y="181689"/>
            <a:ext cx="7757651"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Великая княгиня Елизавета Фёдоровна Романова</a:t>
            </a:r>
          </a:p>
        </p:txBody>
      </p:sp>
      <p:sp>
        <p:nvSpPr>
          <p:cNvPr id="7" name="TextBox 6">
            <a:extLst>
              <a:ext uri="{FF2B5EF4-FFF2-40B4-BE49-F238E27FC236}">
                <a16:creationId xmlns:a16="http://schemas.microsoft.com/office/drawing/2014/main" id="{D102A5F5-F2E2-4B3C-97C4-21EDD2AAE4D2}"/>
              </a:ext>
            </a:extLst>
          </p:cNvPr>
          <p:cNvSpPr txBox="1"/>
          <p:nvPr/>
        </p:nvSpPr>
        <p:spPr>
          <a:xfrm>
            <a:off x="383457" y="919760"/>
            <a:ext cx="11179278" cy="5355312"/>
          </a:xfrm>
          <a:prstGeom prst="rect">
            <a:avLst/>
          </a:prstGeom>
          <a:noFill/>
        </p:spPr>
        <p:txBody>
          <a:bodyPr wrap="square">
            <a:spAutoFit/>
          </a:bodyPr>
          <a:lstStyle/>
          <a:p>
            <a:r>
              <a:rPr lang="ru-RU" dirty="0"/>
              <a:t>Обитель помогала бедным, особое внимание великой княгини привлекала знаменитая </a:t>
            </a:r>
            <a:r>
              <a:rPr lang="ru-RU" dirty="0" err="1"/>
              <a:t>Хитровка</a:t>
            </a:r>
            <a:r>
              <a:rPr lang="ru-RU" dirty="0"/>
              <a:t> - район между </a:t>
            </a:r>
            <a:r>
              <a:rPr lang="ru-RU" dirty="0" err="1"/>
              <a:t>Яузским</a:t>
            </a:r>
            <a:r>
              <a:rPr lang="ru-RU" dirty="0"/>
              <a:t> бульваром и Солянкой - с ее трущобами. Елизавета Фёдоровна обходила ночлежные дома, собирала беспризорных детей. Ее не пугали брань, нечистота, вид людей.</a:t>
            </a:r>
          </a:p>
          <a:p>
            <a:endParaRPr lang="ru-RU" dirty="0"/>
          </a:p>
          <a:p>
            <a:r>
              <a:rPr lang="ru-RU" i="1" dirty="0"/>
              <a:t>Однажды Великая Матушка зашла в один из притонов </a:t>
            </a:r>
            <a:r>
              <a:rPr lang="ru-RU" i="1" dirty="0" err="1"/>
              <a:t>Хитровки</a:t>
            </a:r>
            <a:r>
              <a:rPr lang="ru-RU" i="1" dirty="0"/>
              <a:t>. За столом с бутылкой водки сидели несколько бродяг и играли в карты. Один из этих нищих сидел и смотрел куда-то помутневшим отстраненным взглядом. Тут Елизавета Федоровна обратилась к нему: «Добрый человек…» В ответ со всех сторон раздалось: «Да какой он добрый?! Он последний вор и негодяй!». Но Елизавета Федоровна, не обращая на эти комментарии внимания, попросила его помочь донести до Марфо-Мариинской обители…мешок с деньгами и вещами, для раздачи нищим. Тут бродяга быстро встал, поднял мешок и сказал, что немедленно готов исполнить просьбу. Все стали тут же отговаривать Матушку от этой затеи. Говорили, что он все украдет. Но она была непреклонна. Когда она пришла в Обитель, ей доложили, что приходил какой-то человек и оставил ей большую ношу. Он все донес, не взяв ни копейки. Тут Великая Матушка велела дать ему поесть. Его накормили, напоили чаем, а он стал проситься взять его на работу. Елизавета Федоровна исполнила его просьбу и велела взять его помощником садовника. И с тех пор этого человека было не узнать. Он перестал пить, воровать. Начал честно исполнять свою работу. Стал ходить в храм при Марфо-Мариинской обители. Так, люди, соприкасавшиеся с Великой Матушкой в один день менялись и становились совершенно другими. </a:t>
            </a:r>
          </a:p>
          <a:p>
            <a:pPr algn="r"/>
            <a:r>
              <a:rPr lang="ru-RU" dirty="0"/>
              <a:t>Из воспоминаний игуменьи Гефсиманской обители матушки Варвары</a:t>
            </a:r>
          </a:p>
        </p:txBody>
      </p:sp>
    </p:spTree>
    <p:extLst>
      <p:ext uri="{BB962C8B-B14F-4D97-AF65-F5344CB8AC3E}">
        <p14:creationId xmlns:p14="http://schemas.microsoft.com/office/powerpoint/2010/main" val="1119103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1411DCF-5FE7-4696-90F9-07EB014B0929}"/>
              </a:ext>
            </a:extLst>
          </p:cNvPr>
          <p:cNvSpPr txBox="1"/>
          <p:nvPr/>
        </p:nvSpPr>
        <p:spPr>
          <a:xfrm>
            <a:off x="2817812" y="181689"/>
            <a:ext cx="7757651"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Великая княгиня Елизавета Фёдоровна Романова</a:t>
            </a:r>
          </a:p>
        </p:txBody>
      </p:sp>
      <p:sp>
        <p:nvSpPr>
          <p:cNvPr id="5" name="TextBox 4">
            <a:extLst>
              <a:ext uri="{FF2B5EF4-FFF2-40B4-BE49-F238E27FC236}">
                <a16:creationId xmlns:a16="http://schemas.microsoft.com/office/drawing/2014/main" id="{8E5538CE-AE89-48ED-9E5D-2618772DA307}"/>
              </a:ext>
            </a:extLst>
          </p:cNvPr>
          <p:cNvSpPr txBox="1"/>
          <p:nvPr/>
        </p:nvSpPr>
        <p:spPr>
          <a:xfrm>
            <a:off x="1725562" y="884166"/>
            <a:ext cx="9453716" cy="2862322"/>
          </a:xfrm>
          <a:prstGeom prst="rect">
            <a:avLst/>
          </a:prstGeom>
          <a:noFill/>
        </p:spPr>
        <p:txBody>
          <a:bodyPr wrap="square">
            <a:spAutoFit/>
          </a:bodyPr>
          <a:lstStyle/>
          <a:p>
            <a:r>
              <a:rPr lang="ru-RU" dirty="0"/>
              <a:t>В последние годы жизни Елизавета Фёдоровна снискала необычайную народную популярность: простые люди искали возможность поцеловать ее руку или хотя бы край </a:t>
            </a:r>
            <a:r>
              <a:rPr lang="ru-RU" dirty="0" err="1"/>
              <a:t>одежды.Однако</a:t>
            </a:r>
            <a:r>
              <a:rPr lang="ru-RU" dirty="0"/>
              <a:t> в Москве разгоралась Февральская революция. Вооружённая толпа не раз приближалась к воротам обители с требованием арестовать великую </a:t>
            </a:r>
            <a:r>
              <a:rPr lang="ru-RU" dirty="0" err="1"/>
              <a:t>княгиню.Весной</a:t>
            </a:r>
            <a:r>
              <a:rPr lang="ru-RU" dirty="0"/>
              <a:t> 1917 года к ней приехал шведский министр по поручению кайзера Вильгельма и предложил ей помощь в выезде за границу. Елизавета Фёдоровна ответила, что решила разделить судьбу страны, которую считает своей новой родиной, и не может оставить сестер обители в это трудное </a:t>
            </a:r>
            <a:r>
              <a:rPr lang="ru-RU" dirty="0" err="1"/>
              <a:t>время.В</a:t>
            </a:r>
            <a:r>
              <a:rPr lang="ru-RU" dirty="0"/>
              <a:t> ночь на 18 июля 1918 года великая княгиня Елизавета Фёдоровна была зверски убита </a:t>
            </a:r>
            <a:r>
              <a:rPr lang="ru-RU" dirty="0" err="1"/>
              <a:t>большевиками.В</a:t>
            </a:r>
            <a:r>
              <a:rPr lang="ru-RU" dirty="0"/>
              <a:t> 1992 году Архиерейским собором Русской православной церкви великая княгиня Елизавета причислена к лику святых.</a:t>
            </a:r>
          </a:p>
        </p:txBody>
      </p:sp>
    </p:spTree>
    <p:extLst>
      <p:ext uri="{BB962C8B-B14F-4D97-AF65-F5344CB8AC3E}">
        <p14:creationId xmlns:p14="http://schemas.microsoft.com/office/powerpoint/2010/main" val="38926992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1411DCF-5FE7-4696-90F9-07EB014B0929}"/>
              </a:ext>
            </a:extLst>
          </p:cNvPr>
          <p:cNvSpPr txBox="1"/>
          <p:nvPr/>
        </p:nvSpPr>
        <p:spPr>
          <a:xfrm>
            <a:off x="2817812" y="181689"/>
            <a:ext cx="7757651"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Великая княгиня Елизавета Фёдоровна Романова</a:t>
            </a:r>
          </a:p>
        </p:txBody>
      </p:sp>
      <p:pic>
        <p:nvPicPr>
          <p:cNvPr id="3" name="Мультимедиа в Интернете 2" title="Святая княгиня Елизавета Федоровна Романова">
            <a:hlinkClick r:id="" action="ppaction://media"/>
            <a:extLst>
              <a:ext uri="{FF2B5EF4-FFF2-40B4-BE49-F238E27FC236}">
                <a16:creationId xmlns:a16="http://schemas.microsoft.com/office/drawing/2014/main" id="{F177F02A-E9C7-4789-893B-A3A5F73FAB32}"/>
              </a:ext>
            </a:extLst>
          </p:cNvPr>
          <p:cNvPicPr>
            <a:picLocks noRot="1" noChangeAspect="1"/>
          </p:cNvPicPr>
          <p:nvPr>
            <a:videoFile r:link="rId1"/>
          </p:nvPr>
        </p:nvPicPr>
        <p:blipFill>
          <a:blip r:embed="rId3"/>
          <a:stretch>
            <a:fillRect/>
          </a:stretch>
        </p:blipFill>
        <p:spPr>
          <a:xfrm>
            <a:off x="2535084" y="961308"/>
            <a:ext cx="7051891" cy="3984318"/>
          </a:xfrm>
          <a:prstGeom prst="rect">
            <a:avLst/>
          </a:prstGeom>
        </p:spPr>
      </p:pic>
      <p:sp>
        <p:nvSpPr>
          <p:cNvPr id="8" name="TextBox 7">
            <a:extLst>
              <a:ext uri="{FF2B5EF4-FFF2-40B4-BE49-F238E27FC236}">
                <a16:creationId xmlns:a16="http://schemas.microsoft.com/office/drawing/2014/main" id="{151D2A66-85FB-4398-AE6A-6DDC3FD3F321}"/>
              </a:ext>
            </a:extLst>
          </p:cNvPr>
          <p:cNvSpPr txBox="1"/>
          <p:nvPr/>
        </p:nvSpPr>
        <p:spPr>
          <a:xfrm>
            <a:off x="678426" y="4945626"/>
            <a:ext cx="6096000" cy="307777"/>
          </a:xfrm>
          <a:prstGeom prst="rect">
            <a:avLst/>
          </a:prstGeom>
          <a:noFill/>
        </p:spPr>
        <p:txBody>
          <a:bodyPr wrap="square">
            <a:spAutoFit/>
          </a:bodyPr>
          <a:lstStyle/>
          <a:p>
            <a:r>
              <a:rPr lang="ru-RU" sz="1400" dirty="0">
                <a:solidFill>
                  <a:srgbClr val="808080"/>
                </a:solidFill>
                <a:effectLst/>
              </a:rPr>
              <a:t>Источник: Минутная история @</a:t>
            </a:r>
            <a:r>
              <a:rPr lang="en-US" sz="1400" dirty="0" err="1">
                <a:solidFill>
                  <a:srgbClr val="808080"/>
                </a:solidFill>
                <a:effectLst/>
              </a:rPr>
              <a:t>MinuteHistory</a:t>
            </a:r>
            <a:endParaRPr lang="ru-RU" sz="1400" dirty="0"/>
          </a:p>
        </p:txBody>
      </p:sp>
      <p:sp>
        <p:nvSpPr>
          <p:cNvPr id="11" name="TextBox 10">
            <a:extLst>
              <a:ext uri="{FF2B5EF4-FFF2-40B4-BE49-F238E27FC236}">
                <a16:creationId xmlns:a16="http://schemas.microsoft.com/office/drawing/2014/main" id="{710F4DF7-F190-4661-B669-982740B3BE40}"/>
              </a:ext>
            </a:extLst>
          </p:cNvPr>
          <p:cNvSpPr txBox="1"/>
          <p:nvPr/>
        </p:nvSpPr>
        <p:spPr>
          <a:xfrm>
            <a:off x="678426" y="5286222"/>
            <a:ext cx="11385755" cy="1477328"/>
          </a:xfrm>
          <a:prstGeom prst="rect">
            <a:avLst/>
          </a:prstGeom>
          <a:noFill/>
        </p:spPr>
        <p:txBody>
          <a:bodyPr wrap="square">
            <a:spAutoFit/>
          </a:bodyPr>
          <a:lstStyle/>
          <a:p>
            <a:pPr algn="ctr"/>
            <a:r>
              <a:rPr lang="ru-RU" dirty="0">
                <a:solidFill>
                  <a:srgbClr val="000080"/>
                </a:solidFill>
                <a:effectLst/>
              </a:rPr>
              <a:t>Для аргументации каких проблем ещё использовать?</a:t>
            </a:r>
            <a:endParaRPr lang="ru-RU" dirty="0">
              <a:effectLst/>
            </a:endParaRPr>
          </a:p>
          <a:p>
            <a:pPr>
              <a:buFont typeface="Arial" panose="020B0604020202020204" pitchFamily="34" charset="0"/>
              <a:buChar char="•"/>
            </a:pPr>
            <a:r>
              <a:rPr lang="ru-RU" dirty="0"/>
              <a:t>Призвание; смирение; прощение; нравственный выбор;</a:t>
            </a:r>
          </a:p>
          <a:p>
            <a:pPr>
              <a:buFont typeface="Arial" panose="020B0604020202020204" pitchFamily="34" charset="0"/>
              <a:buChar char="•"/>
            </a:pPr>
            <a:r>
              <a:rPr lang="ru-RU" dirty="0"/>
              <a:t>любовь к людям; помощь людям; вера в людей; внутренний мир; роль воспитания; настоящая любовь;</a:t>
            </a:r>
          </a:p>
          <a:p>
            <a:pPr>
              <a:buFont typeface="Arial" panose="020B0604020202020204" pitchFamily="34" charset="0"/>
              <a:buChar char="•"/>
            </a:pPr>
            <a:r>
              <a:rPr lang="ru-RU" dirty="0"/>
              <a:t>сила характера; авторитет; что помогает справиться с горем?</a:t>
            </a:r>
          </a:p>
          <a:p>
            <a:pPr>
              <a:buFont typeface="Arial" panose="020B0604020202020204" pitchFamily="34" charset="0"/>
              <a:buChar char="•"/>
            </a:pPr>
            <a:r>
              <a:rPr lang="ru-RU" dirty="0"/>
              <a:t>личность в переломные моменты истории.</a:t>
            </a:r>
          </a:p>
        </p:txBody>
      </p:sp>
    </p:spTree>
    <p:extLst>
      <p:ext uri="{BB962C8B-B14F-4D97-AF65-F5344CB8AC3E}">
        <p14:creationId xmlns:p14="http://schemas.microsoft.com/office/powerpoint/2010/main" val="2298541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C18DFCDD-AA66-43DE-B91F-FB123F0C1347}"/>
              </a:ext>
            </a:extLst>
          </p:cNvPr>
          <p:cNvSpPr>
            <a:spLocks noChangeArrowheads="1"/>
          </p:cNvSpPr>
          <p:nvPr/>
        </p:nvSpPr>
        <p:spPr bwMode="auto">
          <a:xfrm>
            <a:off x="5614220" y="1449772"/>
            <a:ext cx="636147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1" i="0" u="none" strike="noStrike" cap="none" normalizeH="0" baseline="0" dirty="0" err="1">
                <a:ln>
                  <a:noFill/>
                </a:ln>
                <a:solidFill>
                  <a:schemeClr val="tx1"/>
                </a:solidFill>
                <a:effectLst/>
                <a:latin typeface="Arial" panose="020B0604020202020204" pitchFamily="34" charset="0"/>
              </a:rPr>
              <a:t>Елизаве́та</a:t>
            </a:r>
            <a:r>
              <a:rPr kumimoji="0" lang="ru-RU" altLang="ru-RU" sz="1800" b="1"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Петро́вна</a:t>
            </a:r>
            <a:r>
              <a:rPr kumimoji="0" lang="ru-RU" altLang="ru-RU" sz="1800" b="1" i="0" u="none" strike="noStrike" cap="none" normalizeH="0" baseline="0" dirty="0">
                <a:ln>
                  <a:noFill/>
                </a:ln>
                <a:solidFill>
                  <a:schemeClr val="tx1"/>
                </a:solidFill>
                <a:effectLst/>
                <a:latin typeface="Arial" panose="020B0604020202020204" pitchFamily="34" charset="0"/>
              </a:rPr>
              <a:t> </a:t>
            </a:r>
            <a:r>
              <a:rPr kumimoji="0" lang="ru-RU" altLang="ru-RU" sz="1800" b="1" i="0" u="none" strike="noStrike" cap="none" normalizeH="0" baseline="0" dirty="0" err="1">
                <a:ln>
                  <a:noFill/>
                </a:ln>
                <a:solidFill>
                  <a:schemeClr val="tx1"/>
                </a:solidFill>
                <a:effectLst/>
                <a:latin typeface="Arial" panose="020B0604020202020204" pitchFamily="34" charset="0"/>
              </a:rPr>
              <a:t>Гли́нка</a:t>
            </a:r>
            <a:r>
              <a:rPr kumimoji="0" lang="ru-RU" altLang="ru-RU" sz="1800" b="0" i="0" u="none" strike="noStrike" cap="none" normalizeH="0" baseline="0" dirty="0">
                <a:ln>
                  <a:noFill/>
                </a:ln>
                <a:solidFill>
                  <a:schemeClr val="tx1"/>
                </a:solidFill>
                <a:effectLst/>
                <a:latin typeface="Arial" panose="020B0604020202020204" pitchFamily="34" charset="0"/>
              </a:rPr>
              <a:t> (1962 -2016 ) — российский общественный деятель и филантроп, врач-специалист в области паллиативной медицины, основательница фонда «Справедливая помощь».</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panose="020B0604020202020204" pitchFamily="34" charset="0"/>
              </a:rPr>
              <a:t>  </a:t>
            </a:r>
            <a:r>
              <a:rPr kumimoji="0" lang="ru-RU" altLang="ru-RU"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Её называли «Доктор Лиза». У неё было постоянное стремление помогать всем, кому плохо, больно, трудно, страшно, у кого нет выхода, нет спасения. Она всегда была на передовой – там, куда до нее никто не отважился прийти: на вокзал - обрабатывать  гниющие раны лицам без определенного места жительства, под бомбежки в «горячие точки» - вывозить детей, доставлять лекарства.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Елизавета Глинка была лицом благотворительности при жизни, остаётся им и сейчас</a:t>
            </a:r>
            <a:r>
              <a:rPr kumimoji="0" lang="ru-RU" altLang="ru-RU" sz="1800" b="0" i="0" u="none" strike="noStrike" cap="none" normalizeH="0" baseline="0" dirty="0">
                <a:ln>
                  <a:noFill/>
                </a:ln>
                <a:solidFill>
                  <a:schemeClr val="tx1"/>
                </a:solidFill>
                <a:effectLst/>
                <a:latin typeface="Arial" panose="020B0604020202020204" pitchFamily="34" charset="0"/>
              </a:rPr>
              <a:t>.</a:t>
            </a:r>
          </a:p>
        </p:txBody>
      </p:sp>
      <p:pic>
        <p:nvPicPr>
          <p:cNvPr id="6146" name="Picture 2">
            <a:extLst>
              <a:ext uri="{FF2B5EF4-FFF2-40B4-BE49-F238E27FC236}">
                <a16:creationId xmlns:a16="http://schemas.microsoft.com/office/drawing/2014/main" id="{1008FCBC-DC4A-44FE-9D6F-1DD6A3B884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465" y="1516140"/>
            <a:ext cx="4552950" cy="452437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6F9F37B-4430-4F95-B3EE-95BAAD06DD34}"/>
              </a:ext>
            </a:extLst>
          </p:cNvPr>
          <p:cNvSpPr txBox="1"/>
          <p:nvPr/>
        </p:nvSpPr>
        <p:spPr>
          <a:xfrm>
            <a:off x="4758813" y="297115"/>
            <a:ext cx="6135328"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Доктор Лиза</a:t>
            </a:r>
          </a:p>
        </p:txBody>
      </p:sp>
    </p:spTree>
    <p:extLst>
      <p:ext uri="{BB962C8B-B14F-4D97-AF65-F5344CB8AC3E}">
        <p14:creationId xmlns:p14="http://schemas.microsoft.com/office/powerpoint/2010/main" val="40896430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6F9F37B-4430-4F95-B3EE-95BAAD06DD34}"/>
              </a:ext>
            </a:extLst>
          </p:cNvPr>
          <p:cNvSpPr txBox="1"/>
          <p:nvPr/>
        </p:nvSpPr>
        <p:spPr>
          <a:xfrm>
            <a:off x="4758813" y="297115"/>
            <a:ext cx="6135328"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Доктор Лиза</a:t>
            </a:r>
          </a:p>
        </p:txBody>
      </p:sp>
      <p:sp>
        <p:nvSpPr>
          <p:cNvPr id="2" name="Rectangle 1">
            <a:extLst>
              <a:ext uri="{FF2B5EF4-FFF2-40B4-BE49-F238E27FC236}">
                <a16:creationId xmlns:a16="http://schemas.microsoft.com/office/drawing/2014/main" id="{9C1A533A-002B-420E-9357-1C4C391F9D22}"/>
              </a:ext>
            </a:extLst>
          </p:cNvPr>
          <p:cNvSpPr>
            <a:spLocks noChangeArrowheads="1"/>
          </p:cNvSpPr>
          <p:nvPr/>
        </p:nvSpPr>
        <p:spPr bwMode="auto">
          <a:xfrm>
            <a:off x="4935794" y="758780"/>
            <a:ext cx="711292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panose="020B0604020202020204" pitchFamily="34" charset="0"/>
              </a:rPr>
              <a:t>В 2007 году Елизавета Глинка основала в Москве Международную общественную организацию «Справедливая помощь».</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panose="020B0604020202020204" pitchFamily="34" charset="0"/>
              </a:rPr>
              <a:t>Изначально планировалось, что фонд будет заниматься паллиативной помощью (помощь неизлечимо больным), но потом доктор Лиза стала помогать малообеспеченным, в том числе больным, без определенного места жительства. С автомобилем скорой помощи «Справедливая помощь» она выезжала к тем, к кому не едут по звонку 03, раздавала бездомным еду, одежду и лекарства, выкупала для них места на </a:t>
            </a:r>
            <a:r>
              <a:rPr kumimoji="0" lang="ru-RU" altLang="ru-RU" b="0" i="0" u="none" strike="noStrike" cap="none" normalizeH="0" baseline="0" dirty="0">
                <a:ln>
                  <a:noFill/>
                </a:ln>
                <a:solidFill>
                  <a:schemeClr val="tx1"/>
                </a:solidFill>
                <a:effectLst/>
                <a:latin typeface="Arial" panose="020B0604020202020204" pitchFamily="34" charset="0"/>
              </a:rPr>
              <a:t>кладбище.</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Каждую среду доктор Лиза выезжала на Павелецкий вокзал в Москве, чтобы оказать помощь всем, кто в этом нуждался: раздавала еду, одежду, обрабатывала раны. Доктор Лиза помнила имена всех своих подопечных.</a:t>
            </a:r>
          </a:p>
        </p:txBody>
      </p:sp>
      <p:pic>
        <p:nvPicPr>
          <p:cNvPr id="7170" name="Picture 2" descr="Глинка организовывала выезды и помогала всем сама: кормила, одевала, перевязывала раны">
            <a:extLst>
              <a:ext uri="{FF2B5EF4-FFF2-40B4-BE49-F238E27FC236}">
                <a16:creationId xmlns:a16="http://schemas.microsoft.com/office/drawing/2014/main" id="{CCEFDD37-0EBD-4C57-A097-08EADEACA6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638" y="979777"/>
            <a:ext cx="4448175" cy="32289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C77895D-E371-4386-95F1-DE28BFE24FA9}"/>
              </a:ext>
            </a:extLst>
          </p:cNvPr>
          <p:cNvSpPr txBox="1"/>
          <p:nvPr/>
        </p:nvSpPr>
        <p:spPr>
          <a:xfrm>
            <a:off x="322365" y="5380672"/>
            <a:ext cx="11547269" cy="1477328"/>
          </a:xfrm>
          <a:prstGeom prst="rect">
            <a:avLst/>
          </a:prstGeom>
          <a:noFill/>
        </p:spPr>
        <p:txBody>
          <a:bodyPr wrap="square">
            <a:spAutoFit/>
          </a:bodyPr>
          <a:lstStyle/>
          <a:p>
            <a:r>
              <a:rPr kumimoji="0" lang="ru-RU" altLang="ru-RU" b="0" i="1" u="none" strike="noStrike" cap="none" normalizeH="0" baseline="0" dirty="0">
                <a:ln>
                  <a:noFill/>
                </a:ln>
                <a:solidFill>
                  <a:schemeClr val="tx1"/>
                </a:solidFill>
                <a:effectLst/>
                <a:latin typeface="Arial" panose="020B0604020202020204" pitchFamily="34" charset="0"/>
              </a:rPr>
              <a:t>«Меня часто спрашивают: почему я помогаю тем, кому помогаю? Всем этим странным, страшным людям. Отвечаю: "Потому что они тоже люди. Других причин нет". Попрекать куском хлеба нельзя никого — даже бездомного. Вернее, бездомного в особенности. Надо сделать дело — и забыть об этом. </a:t>
            </a:r>
          </a:p>
          <a:p>
            <a:pPr algn="r"/>
            <a:r>
              <a:rPr kumimoji="0" lang="ru-RU" altLang="ru-RU" b="0" i="0" u="none" strike="noStrike" cap="none" normalizeH="0" baseline="0" dirty="0">
                <a:ln>
                  <a:noFill/>
                </a:ln>
                <a:solidFill>
                  <a:schemeClr val="tx1"/>
                </a:solidFill>
                <a:effectLst/>
                <a:latin typeface="Arial" panose="020B0604020202020204" pitchFamily="34" charset="0"/>
              </a:rPr>
              <a:t>Елизавета Глинка </a:t>
            </a:r>
            <a:endParaRPr lang="ru-RU" dirty="0"/>
          </a:p>
        </p:txBody>
      </p:sp>
    </p:spTree>
    <p:extLst>
      <p:ext uri="{BB962C8B-B14F-4D97-AF65-F5344CB8AC3E}">
        <p14:creationId xmlns:p14="http://schemas.microsoft.com/office/powerpoint/2010/main" val="2408767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6F9F37B-4430-4F95-B3EE-95BAAD06DD34}"/>
              </a:ext>
            </a:extLst>
          </p:cNvPr>
          <p:cNvSpPr txBox="1"/>
          <p:nvPr/>
        </p:nvSpPr>
        <p:spPr>
          <a:xfrm>
            <a:off x="4758813" y="297115"/>
            <a:ext cx="6135328"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Доктор Лиза</a:t>
            </a:r>
          </a:p>
        </p:txBody>
      </p:sp>
      <p:sp>
        <p:nvSpPr>
          <p:cNvPr id="3" name="Rectangle 1">
            <a:extLst>
              <a:ext uri="{FF2B5EF4-FFF2-40B4-BE49-F238E27FC236}">
                <a16:creationId xmlns:a16="http://schemas.microsoft.com/office/drawing/2014/main" id="{49FB1F9B-D4B0-4662-9030-F4F70103D405}"/>
              </a:ext>
            </a:extLst>
          </p:cNvPr>
          <p:cNvSpPr>
            <a:spLocks noChangeArrowheads="1"/>
          </p:cNvSpPr>
          <p:nvPr/>
        </p:nvSpPr>
        <p:spPr bwMode="auto">
          <a:xfrm>
            <a:off x="5535562" y="1933337"/>
            <a:ext cx="665643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После смерти одной своей пациентки Елизавета Глинка взяла на воспитание её двенадцатилетнего сына. </a:t>
            </a:r>
          </a:p>
        </p:txBody>
      </p:sp>
      <p:pic>
        <p:nvPicPr>
          <p:cNvPr id="8194" name="Picture 2">
            <a:extLst>
              <a:ext uri="{FF2B5EF4-FFF2-40B4-BE49-F238E27FC236}">
                <a16:creationId xmlns:a16="http://schemas.microsoft.com/office/drawing/2014/main" id="{EB8E371D-AE99-4B6D-A915-A31C5D8417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413" y="1346180"/>
            <a:ext cx="4505308" cy="2999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2922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6F9F37B-4430-4F95-B3EE-95BAAD06DD34}"/>
              </a:ext>
            </a:extLst>
          </p:cNvPr>
          <p:cNvSpPr txBox="1"/>
          <p:nvPr/>
        </p:nvSpPr>
        <p:spPr>
          <a:xfrm>
            <a:off x="4758813" y="297115"/>
            <a:ext cx="6135328"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Доктор Лиза</a:t>
            </a:r>
          </a:p>
        </p:txBody>
      </p:sp>
      <p:sp>
        <p:nvSpPr>
          <p:cNvPr id="2" name="Rectangle 1">
            <a:extLst>
              <a:ext uri="{FF2B5EF4-FFF2-40B4-BE49-F238E27FC236}">
                <a16:creationId xmlns:a16="http://schemas.microsoft.com/office/drawing/2014/main" id="{352CB7C9-9F66-4A34-AEF2-6060BE48941E}"/>
              </a:ext>
            </a:extLst>
          </p:cNvPr>
          <p:cNvSpPr>
            <a:spLocks noChangeArrowheads="1"/>
          </p:cNvSpPr>
          <p:nvPr/>
        </p:nvSpPr>
        <p:spPr bwMode="auto">
          <a:xfrm>
            <a:off x="6405000" y="889843"/>
            <a:ext cx="4803773"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panose="020B0604020202020204" pitchFamily="34" charset="0"/>
              </a:rPr>
              <a:t>В </a:t>
            </a:r>
            <a:r>
              <a:rPr kumimoji="0" lang="ru-RU" altLang="ru-RU" b="0" i="0" u="none" strike="noStrike" cap="none" normalizeH="0" baseline="0" dirty="0">
                <a:ln>
                  <a:noFill/>
                </a:ln>
                <a:solidFill>
                  <a:schemeClr val="tx1"/>
                </a:solidFill>
                <a:effectLst/>
                <a:latin typeface="Arial" panose="020B0604020202020204" pitchFamily="34" charset="0"/>
              </a:rPr>
              <a:t>2014 году, когда вспыхнул вооружённый конфликт на юго-востоке Украины, Елизавета Глинка начала оказывать гуманитарную помощь мирному населению. Она организовала эвакуацию с территории Донбасса тяжелобольных и раненых детей. Больше пятисот детей получили необходимую помощь благодаря её работе, она лично сопровождала больных детей и их родителей или опекунов для лечения в Москву, Санкт-Петербург и другие города.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panose="020B0604020202020204" pitchFamily="34" charset="0"/>
              </a:rPr>
              <a:t>Глинка была членом правления фонда помощи хосписам «Вера», курировала работу хосписов в Киеве, Омске, Астрахани, а также в Армении и Сербии.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panose="020B0604020202020204" pitchFamily="34" charset="0"/>
              </a:rPr>
              <a:t> </a:t>
            </a:r>
          </a:p>
        </p:txBody>
      </p:sp>
      <p:pic>
        <p:nvPicPr>
          <p:cNvPr id="9218" name="Picture 2">
            <a:extLst>
              <a:ext uri="{FF2B5EF4-FFF2-40B4-BE49-F238E27FC236}">
                <a16:creationId xmlns:a16="http://schemas.microsoft.com/office/drawing/2014/main" id="{B22A48A6-AB64-4637-AC28-881C8FAB9D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458" y="1112836"/>
            <a:ext cx="5297376" cy="35279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3122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6F9F37B-4430-4F95-B3EE-95BAAD06DD34}"/>
              </a:ext>
            </a:extLst>
          </p:cNvPr>
          <p:cNvSpPr txBox="1"/>
          <p:nvPr/>
        </p:nvSpPr>
        <p:spPr>
          <a:xfrm>
            <a:off x="4758813" y="297115"/>
            <a:ext cx="6135328"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Доктор Лиза</a:t>
            </a:r>
          </a:p>
        </p:txBody>
      </p:sp>
      <p:sp>
        <p:nvSpPr>
          <p:cNvPr id="3" name="Rectangle 1">
            <a:extLst>
              <a:ext uri="{FF2B5EF4-FFF2-40B4-BE49-F238E27FC236}">
                <a16:creationId xmlns:a16="http://schemas.microsoft.com/office/drawing/2014/main" id="{A61627DB-AC0D-44EC-871E-6CF550B302E3}"/>
              </a:ext>
            </a:extLst>
          </p:cNvPr>
          <p:cNvSpPr>
            <a:spLocks noChangeArrowheads="1"/>
          </p:cNvSpPr>
          <p:nvPr/>
        </p:nvSpPr>
        <p:spPr bwMode="auto">
          <a:xfrm>
            <a:off x="5093109" y="1272731"/>
            <a:ext cx="6990735"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panose="020B0604020202020204" pitchFamily="34" charset="0"/>
              </a:rPr>
              <a:t>Елизавета Глинка была неоднократно удостоена как государственных, так и церковных наград, орденов, медалей и премий. В начале декабря 2016 года президент РФ Владимир Путин </a:t>
            </a:r>
            <a:r>
              <a:rPr kumimoji="0" lang="ru-RU" altLang="ru-RU" b="0" i="0" u="none" strike="noStrike" cap="none" normalizeH="0" baseline="0" dirty="0">
                <a:ln>
                  <a:noFill/>
                </a:ln>
                <a:solidFill>
                  <a:schemeClr val="tx1"/>
                </a:solidFill>
                <a:effectLst/>
                <a:latin typeface="Arial" panose="020B0604020202020204" pitchFamily="34" charset="0"/>
              </a:rPr>
              <a:t>наградил Глинку Государственной премией за выдающиеся достижения в области благотворительной и правозащитной деятельности.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С 2015 года во время войны в Сирии Елизавета Глинка неоднократно посещала территорию страны с гуманитарными миссиями — занималась доставкой и распределением лекарств, </a:t>
            </a:r>
            <a:r>
              <a:rPr kumimoji="0" lang="ru-RU" altLang="ru-RU" sz="1800" b="0" i="0" u="none" strike="noStrike" cap="none" normalizeH="0" baseline="0" dirty="0">
                <a:ln>
                  <a:noFill/>
                </a:ln>
                <a:solidFill>
                  <a:schemeClr val="tx1"/>
                </a:solidFill>
                <a:effectLst/>
                <a:latin typeface="Arial" panose="020B0604020202020204" pitchFamily="34" charset="0"/>
              </a:rPr>
              <a:t>организацией оказания медицинской помощи гражданскому населению Сирии.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panose="020B0604020202020204" pitchFamily="34" charset="0"/>
              </a:rPr>
              <a:t>25 декабря 2016 года Доктор Лиза погибла в авиакатастрофе под Сочи. Она сопровождала в Сирию партию лекарств для университетского госпиталя </a:t>
            </a:r>
            <a:r>
              <a:rPr kumimoji="0" lang="ru-RU" altLang="ru-RU" sz="1800" b="0" i="0" u="none" strike="noStrike" cap="none" normalizeH="0" baseline="0" dirty="0" err="1">
                <a:ln>
                  <a:noFill/>
                </a:ln>
                <a:solidFill>
                  <a:schemeClr val="tx1"/>
                </a:solidFill>
                <a:effectLst/>
                <a:latin typeface="Arial" panose="020B0604020202020204" pitchFamily="34" charset="0"/>
              </a:rPr>
              <a:t>Тишрин</a:t>
            </a:r>
            <a:r>
              <a:rPr kumimoji="0" lang="ru-RU" altLang="ru-RU" sz="1800" b="0" i="0" u="none" strike="noStrike" cap="none" normalizeH="0" baseline="0" dirty="0">
                <a:ln>
                  <a:noFill/>
                </a:ln>
                <a:solidFill>
                  <a:schemeClr val="tx1"/>
                </a:solidFill>
                <a:effectLst/>
                <a:latin typeface="Arial" panose="020B0604020202020204" pitchFamily="34" charset="0"/>
              </a:rPr>
              <a:t> в </a:t>
            </a:r>
            <a:r>
              <a:rPr kumimoji="0" lang="ru-RU" altLang="ru-RU" sz="1800" b="0" i="0" u="none" strike="noStrike" cap="none" normalizeH="0" baseline="0" dirty="0" err="1">
                <a:ln>
                  <a:noFill/>
                </a:ln>
                <a:solidFill>
                  <a:schemeClr val="tx1"/>
                </a:solidFill>
                <a:effectLst/>
                <a:latin typeface="Arial" panose="020B0604020202020204" pitchFamily="34" charset="0"/>
              </a:rPr>
              <a:t>Латакии</a:t>
            </a:r>
            <a:r>
              <a:rPr kumimoji="0" lang="ru-RU" altLang="ru-RU" sz="1800" b="0" i="0" u="none" strike="noStrike" cap="none" normalizeH="0" baseline="0" dirty="0">
                <a:ln>
                  <a:noFill/>
                </a:ln>
                <a:solidFill>
                  <a:schemeClr val="tx1"/>
                </a:solidFill>
                <a:effectLst/>
                <a:latin typeface="Arial" panose="020B0604020202020204" pitchFamily="34" charset="0"/>
              </a:rPr>
              <a:t>.</a:t>
            </a:r>
          </a:p>
        </p:txBody>
      </p:sp>
      <p:pic>
        <p:nvPicPr>
          <p:cNvPr id="10242" name="Picture 2">
            <a:extLst>
              <a:ext uri="{FF2B5EF4-FFF2-40B4-BE49-F238E27FC236}">
                <a16:creationId xmlns:a16="http://schemas.microsoft.com/office/drawing/2014/main" id="{EA84F908-51D8-4F5C-920D-36DCD73B63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55" y="1134232"/>
            <a:ext cx="4833252" cy="272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677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6F9F37B-4430-4F95-B3EE-95BAAD06DD34}"/>
              </a:ext>
            </a:extLst>
          </p:cNvPr>
          <p:cNvSpPr txBox="1"/>
          <p:nvPr/>
        </p:nvSpPr>
        <p:spPr>
          <a:xfrm>
            <a:off x="4719484" y="92598"/>
            <a:ext cx="6135328"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Доктор Лиза</a:t>
            </a:r>
          </a:p>
        </p:txBody>
      </p:sp>
      <p:pic>
        <p:nvPicPr>
          <p:cNvPr id="2" name="Мультимедиа в Интернете 1" title="Доктор Лиза">
            <a:hlinkClick r:id="" action="ppaction://media"/>
            <a:extLst>
              <a:ext uri="{FF2B5EF4-FFF2-40B4-BE49-F238E27FC236}">
                <a16:creationId xmlns:a16="http://schemas.microsoft.com/office/drawing/2014/main" id="{299A9603-605B-407A-8EC4-50A9B5CA67FC}"/>
              </a:ext>
            </a:extLst>
          </p:cNvPr>
          <p:cNvPicPr>
            <a:picLocks noRot="1" noChangeAspect="1"/>
          </p:cNvPicPr>
          <p:nvPr>
            <a:videoFile r:link="rId1"/>
          </p:nvPr>
        </p:nvPicPr>
        <p:blipFill>
          <a:blip r:embed="rId3"/>
          <a:stretch>
            <a:fillRect/>
          </a:stretch>
        </p:blipFill>
        <p:spPr>
          <a:xfrm>
            <a:off x="2045109" y="624840"/>
            <a:ext cx="7590503" cy="4288634"/>
          </a:xfrm>
          <a:prstGeom prst="rect">
            <a:avLst/>
          </a:prstGeom>
        </p:spPr>
      </p:pic>
      <p:sp>
        <p:nvSpPr>
          <p:cNvPr id="8" name="TextBox 7">
            <a:extLst>
              <a:ext uri="{FF2B5EF4-FFF2-40B4-BE49-F238E27FC236}">
                <a16:creationId xmlns:a16="http://schemas.microsoft.com/office/drawing/2014/main" id="{FB3C0D7F-38A8-4E62-A7E5-AAED931A609B}"/>
              </a:ext>
            </a:extLst>
          </p:cNvPr>
          <p:cNvSpPr txBox="1"/>
          <p:nvPr/>
        </p:nvSpPr>
        <p:spPr>
          <a:xfrm>
            <a:off x="344129" y="4984051"/>
            <a:ext cx="6096000" cy="584775"/>
          </a:xfrm>
          <a:prstGeom prst="rect">
            <a:avLst/>
          </a:prstGeom>
          <a:noFill/>
        </p:spPr>
        <p:txBody>
          <a:bodyPr wrap="square">
            <a:spAutoFit/>
          </a:bodyPr>
          <a:lstStyle/>
          <a:p>
            <a:r>
              <a:rPr lang="ru-RU" sz="1300" dirty="0">
                <a:effectLst/>
              </a:rPr>
              <a:t>👉</a:t>
            </a:r>
            <a:r>
              <a:rPr lang="ru-RU" sz="1200" b="1" dirty="0">
                <a:effectLst/>
              </a:rPr>
              <a:t>Смотреть целиком</a:t>
            </a:r>
            <a:r>
              <a:rPr lang="ru-RU" sz="1300" b="1" dirty="0">
                <a:effectLst/>
              </a:rPr>
              <a:t>  </a:t>
            </a:r>
            <a:r>
              <a:rPr lang="ru-RU" dirty="0"/>
              <a:t>https://youtu.be/V49ALwpTpoU</a:t>
            </a:r>
          </a:p>
          <a:p>
            <a:r>
              <a:rPr lang="ru-RU" sz="1400" dirty="0">
                <a:solidFill>
                  <a:srgbClr val="808080"/>
                </a:solidFill>
                <a:effectLst/>
              </a:rPr>
              <a:t>Источник Авторадио </a:t>
            </a:r>
            <a:r>
              <a:rPr lang="ru-RU" sz="1400" dirty="0" err="1">
                <a:solidFill>
                  <a:srgbClr val="808080"/>
                </a:solidFill>
                <a:effectLst/>
              </a:rPr>
              <a:t>OnAir</a:t>
            </a:r>
            <a:r>
              <a:rPr lang="ru-RU" sz="1400" dirty="0">
                <a:solidFill>
                  <a:srgbClr val="808080"/>
                </a:solidFill>
                <a:effectLst/>
              </a:rPr>
              <a:t> @AvtoradioOnAir</a:t>
            </a:r>
            <a:endParaRPr lang="ru-RU" sz="1400" dirty="0"/>
          </a:p>
        </p:txBody>
      </p:sp>
      <p:sp>
        <p:nvSpPr>
          <p:cNvPr id="9" name="TextBox 8">
            <a:extLst>
              <a:ext uri="{FF2B5EF4-FFF2-40B4-BE49-F238E27FC236}">
                <a16:creationId xmlns:a16="http://schemas.microsoft.com/office/drawing/2014/main" id="{74DFD821-8A46-4052-A525-8B79AD62A14D}"/>
              </a:ext>
            </a:extLst>
          </p:cNvPr>
          <p:cNvSpPr txBox="1"/>
          <p:nvPr/>
        </p:nvSpPr>
        <p:spPr>
          <a:xfrm>
            <a:off x="2556386" y="5771495"/>
            <a:ext cx="8190271" cy="923330"/>
          </a:xfrm>
          <a:prstGeom prst="rect">
            <a:avLst/>
          </a:prstGeom>
          <a:noFill/>
        </p:spPr>
        <p:txBody>
          <a:bodyPr wrap="square">
            <a:spAutoFit/>
          </a:bodyPr>
          <a:lstStyle/>
          <a:p>
            <a:pPr algn="ctr"/>
            <a:r>
              <a:rPr lang="ru-RU" dirty="0">
                <a:solidFill>
                  <a:srgbClr val="000080"/>
                </a:solidFill>
                <a:effectLst/>
              </a:rPr>
              <a:t>Для аргументации каких проблем ещё использовать?</a:t>
            </a:r>
            <a:endParaRPr lang="ru-RU" dirty="0">
              <a:effectLst/>
            </a:endParaRPr>
          </a:p>
          <a:p>
            <a:pPr>
              <a:buFont typeface="Arial" panose="020B0604020202020204" pitchFamily="34" charset="0"/>
              <a:buChar char="•"/>
            </a:pPr>
            <a:r>
              <a:rPr lang="ru-RU" dirty="0"/>
              <a:t>призвание; любовь к людям; жизненные ценности; терпимость;</a:t>
            </a:r>
          </a:p>
          <a:p>
            <a:pPr>
              <a:buFont typeface="Arial" panose="020B0604020202020204" pitchFamily="34" charset="0"/>
              <a:buChar char="•"/>
            </a:pPr>
            <a:r>
              <a:rPr lang="ru-RU" dirty="0"/>
              <a:t>внутренний мир; внимание к людям; нравственный выбор.</a:t>
            </a:r>
          </a:p>
        </p:txBody>
      </p:sp>
    </p:spTree>
    <p:extLst>
      <p:ext uri="{BB962C8B-B14F-4D97-AF65-F5344CB8AC3E}">
        <p14:creationId xmlns:p14="http://schemas.microsoft.com/office/powerpoint/2010/main" val="2167873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82165F20-5BCF-4024-86AF-ADC803137A26}"/>
              </a:ext>
            </a:extLst>
          </p:cNvPr>
          <p:cNvSpPr>
            <a:spLocks noChangeArrowheads="1"/>
          </p:cNvSpPr>
          <p:nvPr/>
        </p:nvSpPr>
        <p:spPr bwMode="auto">
          <a:xfrm>
            <a:off x="6286296" y="1314690"/>
            <a:ext cx="563122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Благотворительная организация "Ночлежка" с 1990 года помогает людям, которые оказались на улице из-за семейных конфликтов, мошенничества, потери работы и проблем со здоровьем. "Ночлежка" кормит</a:t>
            </a:r>
            <a:r>
              <a:rPr kumimoji="0" lang="ru-RU" altLang="ru-RU" sz="1800" b="0" i="0" u="none" strike="noStrike" cap="none" normalizeH="0" baseline="0" dirty="0">
                <a:ln>
                  <a:noFill/>
                </a:ln>
                <a:solidFill>
                  <a:schemeClr val="tx1"/>
                </a:solidFill>
                <a:effectLst/>
                <a:latin typeface="Arial" panose="020B0604020202020204" pitchFamily="34" charset="0"/>
              </a:rPr>
              <a:t>, обогревает, помогает с документами, работой, оформлением инвалидностей, пособий, устройством в интернаты, в поиске родственников и возвращении домой, защищает права людей без дома и регистрации.</a:t>
            </a:r>
            <a:br>
              <a:rPr kumimoji="0" lang="ru-RU" altLang="ru-RU" sz="1800" b="0" i="0" u="none" strike="noStrike" cap="none" normalizeH="0" baseline="0" dirty="0">
                <a:ln>
                  <a:noFill/>
                </a:ln>
                <a:solidFill>
                  <a:schemeClr val="tx1"/>
                </a:solidFill>
                <a:effectLst/>
                <a:latin typeface="Arial" panose="020B0604020202020204" pitchFamily="34" charset="0"/>
              </a:rPr>
            </a:br>
            <a:r>
              <a:rPr kumimoji="0" lang="ru-RU" altLang="ru-RU" sz="1800" b="0" i="0" u="none" strike="noStrike" cap="none" normalizeH="0" baseline="0" dirty="0">
                <a:ln>
                  <a:noFill/>
                </a:ln>
                <a:solidFill>
                  <a:schemeClr val="tx1"/>
                </a:solidFill>
                <a:effectLst/>
                <a:latin typeface="Arial" panose="020B0604020202020204" pitchFamily="34" charset="0"/>
              </a:rPr>
              <a:t>За годы существования "Ночлежки" ту или иную волонтёрскую помощь бездомным людям оказали более 1000 человек. Многие волонтёры стали сотрудниками организации.</a:t>
            </a:r>
          </a:p>
        </p:txBody>
      </p:sp>
      <p:pic>
        <p:nvPicPr>
          <p:cNvPr id="11266" name="Picture 2" descr="Ночлежка">
            <a:extLst>
              <a:ext uri="{FF2B5EF4-FFF2-40B4-BE49-F238E27FC236}">
                <a16:creationId xmlns:a16="http://schemas.microsoft.com/office/drawing/2014/main" id="{A9266C9B-6DE6-4353-8F88-91E73C1DDE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484" y="1471152"/>
            <a:ext cx="5657850" cy="37719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ED5C206-6E4B-4E4A-9660-6DE035B2FFAE}"/>
              </a:ext>
            </a:extLst>
          </p:cNvPr>
          <p:cNvSpPr txBox="1"/>
          <p:nvPr/>
        </p:nvSpPr>
        <p:spPr>
          <a:xfrm>
            <a:off x="3931471" y="160529"/>
            <a:ext cx="6145160"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Благотворительные фонды</a:t>
            </a:r>
          </a:p>
        </p:txBody>
      </p:sp>
      <p:sp>
        <p:nvSpPr>
          <p:cNvPr id="9" name="TextBox 8">
            <a:extLst>
              <a:ext uri="{FF2B5EF4-FFF2-40B4-BE49-F238E27FC236}">
                <a16:creationId xmlns:a16="http://schemas.microsoft.com/office/drawing/2014/main" id="{E4979A34-4FF7-498C-A816-F085FF1D7BD1}"/>
              </a:ext>
            </a:extLst>
          </p:cNvPr>
          <p:cNvSpPr txBox="1"/>
          <p:nvPr/>
        </p:nvSpPr>
        <p:spPr>
          <a:xfrm>
            <a:off x="7605252" y="948120"/>
            <a:ext cx="6145160" cy="369332"/>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a:ln>
                  <a:noFill/>
                </a:ln>
                <a:solidFill>
                  <a:srgbClr val="0000FF"/>
                </a:solidFill>
                <a:effectLst/>
                <a:latin typeface="Arial" panose="020B0604020202020204" pitchFamily="34" charset="0"/>
              </a:rPr>
              <a:t>Фонд </a:t>
            </a:r>
            <a:r>
              <a:rPr kumimoji="0" lang="ru-RU" altLang="ru-RU" b="1" i="0" u="none" strike="noStrike" cap="none" normalizeH="0" baseline="0" dirty="0">
                <a:ln>
                  <a:noFill/>
                </a:ln>
                <a:solidFill>
                  <a:srgbClr val="0000FF"/>
                </a:solidFill>
                <a:effectLst/>
                <a:latin typeface="Arial" panose="020B0604020202020204" pitchFamily="34" charset="0"/>
                <a:hlinkClick r:id="rId3"/>
              </a:rPr>
              <a:t>"Ночлежка"</a:t>
            </a:r>
            <a:endParaRPr kumimoji="0" lang="ru-RU" altLang="ru-RU"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64929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F07BFC1-E12C-4DB5-8FF0-00F665B158F2}"/>
              </a:ext>
            </a:extLst>
          </p:cNvPr>
          <p:cNvSpPr txBox="1"/>
          <p:nvPr/>
        </p:nvSpPr>
        <p:spPr>
          <a:xfrm>
            <a:off x="1563328" y="428831"/>
            <a:ext cx="8652388" cy="2492990"/>
          </a:xfrm>
          <a:prstGeom prst="rect">
            <a:avLst/>
          </a:prstGeom>
          <a:noFill/>
        </p:spPr>
        <p:txBody>
          <a:bodyPr wrap="square">
            <a:spAutoFit/>
          </a:bodyPr>
          <a:lstStyle/>
          <a:p>
            <a:pPr algn="ctr"/>
            <a:r>
              <a:rPr lang="ru-RU" sz="2400" b="0" dirty="0">
                <a:solidFill>
                  <a:schemeClr val="accent1"/>
                </a:solidFill>
                <a:effectLst/>
              </a:rPr>
              <a:t>Определение понятия</a:t>
            </a:r>
          </a:p>
          <a:p>
            <a:pPr algn="ctr"/>
            <a:endParaRPr lang="ru-RU" sz="2400" dirty="0">
              <a:solidFill>
                <a:schemeClr val="accent1"/>
              </a:solidFill>
            </a:endParaRPr>
          </a:p>
          <a:p>
            <a:r>
              <a:rPr lang="ru-RU" b="1" dirty="0"/>
              <a:t>Доброта</a:t>
            </a:r>
            <a:r>
              <a:rPr lang="ru-RU" dirty="0"/>
              <a:t> – душевное расположение к людям, благожелательность, отзывчивость, стремление помочь другим.</a:t>
            </a:r>
          </a:p>
          <a:p>
            <a:endParaRPr lang="ru-RU" dirty="0"/>
          </a:p>
          <a:p>
            <a:r>
              <a:rPr lang="ru-RU" b="1" dirty="0"/>
              <a:t>Доброта</a:t>
            </a:r>
            <a:r>
              <a:rPr lang="ru-RU" dirty="0"/>
              <a:t> — качество человека, проявляющееся в милосердии, любви к людям и внимательном отношении к ним. </a:t>
            </a:r>
          </a:p>
          <a:p>
            <a:r>
              <a:rPr lang="ru-RU" dirty="0"/>
              <a:t> </a:t>
            </a:r>
          </a:p>
        </p:txBody>
      </p:sp>
    </p:spTree>
    <p:extLst>
      <p:ext uri="{BB962C8B-B14F-4D97-AF65-F5344CB8AC3E}">
        <p14:creationId xmlns:p14="http://schemas.microsoft.com/office/powerpoint/2010/main" val="4675410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ED5C206-6E4B-4E4A-9660-6DE035B2FFAE}"/>
              </a:ext>
            </a:extLst>
          </p:cNvPr>
          <p:cNvSpPr txBox="1"/>
          <p:nvPr/>
        </p:nvSpPr>
        <p:spPr>
          <a:xfrm>
            <a:off x="3931471" y="160529"/>
            <a:ext cx="6145160"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Благотворительные фонды</a:t>
            </a:r>
          </a:p>
        </p:txBody>
      </p:sp>
      <p:sp>
        <p:nvSpPr>
          <p:cNvPr id="2" name="Rectangle 1">
            <a:extLst>
              <a:ext uri="{FF2B5EF4-FFF2-40B4-BE49-F238E27FC236}">
                <a16:creationId xmlns:a16="http://schemas.microsoft.com/office/drawing/2014/main" id="{101DE410-F34D-4D6E-898A-81782DE0A51D}"/>
              </a:ext>
            </a:extLst>
          </p:cNvPr>
          <p:cNvSpPr>
            <a:spLocks noChangeArrowheads="1"/>
          </p:cNvSpPr>
          <p:nvPr/>
        </p:nvSpPr>
        <p:spPr bwMode="auto">
          <a:xfrm>
            <a:off x="3087329" y="894159"/>
            <a:ext cx="9104671"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a:ln>
                  <a:noFill/>
                </a:ln>
                <a:solidFill>
                  <a:srgbClr val="0000FF"/>
                </a:solidFill>
                <a:effectLst/>
                <a:latin typeface="Arial" panose="020B0604020202020204" pitchFamily="34" charset="0"/>
                <a:hlinkClick r:id="rId2"/>
              </a:rPr>
              <a:t>Фонд Константина Хабенского</a:t>
            </a:r>
            <a:endParaRPr kumimoji="0" lang="ru-RU" altLang="ru-RU"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err="1">
                <a:ln>
                  <a:noFill/>
                </a:ln>
                <a:solidFill>
                  <a:schemeClr val="tx1"/>
                </a:solidFill>
                <a:effectLst/>
                <a:latin typeface="Arial" panose="020B0604020202020204" pitchFamily="34" charset="0"/>
              </a:rPr>
              <a:t>Константи́н</a:t>
            </a:r>
            <a:r>
              <a:rPr kumimoji="0" lang="ru-RU" altLang="ru-RU" b="1" i="0" u="none" strike="noStrike" cap="none" normalizeH="0" baseline="0" dirty="0">
                <a:ln>
                  <a:noFill/>
                </a:ln>
                <a:solidFill>
                  <a:schemeClr val="tx1"/>
                </a:solidFill>
                <a:effectLst/>
                <a:latin typeface="Arial" panose="020B0604020202020204" pitchFamily="34" charset="0"/>
              </a:rPr>
              <a:t> </a:t>
            </a:r>
            <a:r>
              <a:rPr kumimoji="0" lang="ru-RU" altLang="ru-RU" b="1" i="0" u="none" strike="noStrike" cap="none" normalizeH="0" baseline="0" dirty="0" err="1">
                <a:ln>
                  <a:noFill/>
                </a:ln>
                <a:solidFill>
                  <a:schemeClr val="tx1"/>
                </a:solidFill>
                <a:effectLst/>
                <a:latin typeface="Arial" panose="020B0604020202020204" pitchFamily="34" charset="0"/>
              </a:rPr>
              <a:t>Ю́рьевич</a:t>
            </a:r>
            <a:r>
              <a:rPr kumimoji="0" lang="ru-RU" altLang="ru-RU" b="1" i="0" u="none" strike="noStrike" cap="none" normalizeH="0" baseline="0" dirty="0">
                <a:ln>
                  <a:noFill/>
                </a:ln>
                <a:solidFill>
                  <a:schemeClr val="tx1"/>
                </a:solidFill>
                <a:effectLst/>
                <a:latin typeface="Arial" panose="020B0604020202020204" pitchFamily="34" charset="0"/>
              </a:rPr>
              <a:t> </a:t>
            </a:r>
            <a:r>
              <a:rPr kumimoji="0" lang="ru-RU" altLang="ru-RU" b="1" i="0" u="none" strike="noStrike" cap="none" normalizeH="0" baseline="0" dirty="0" err="1">
                <a:ln>
                  <a:noFill/>
                </a:ln>
                <a:solidFill>
                  <a:schemeClr val="tx1"/>
                </a:solidFill>
                <a:effectLst/>
                <a:latin typeface="Arial" panose="020B0604020202020204" pitchFamily="34" charset="0"/>
              </a:rPr>
              <a:t>Хабе́нский</a:t>
            </a:r>
            <a:r>
              <a:rPr kumimoji="0" lang="ru-RU" altLang="ru-RU" b="0" i="0" u="none" strike="noStrike" cap="none" normalizeH="0" baseline="0" dirty="0">
                <a:ln>
                  <a:noFill/>
                </a:ln>
                <a:solidFill>
                  <a:schemeClr val="tx1"/>
                </a:solidFill>
                <a:effectLst/>
                <a:latin typeface="Arial" panose="020B0604020202020204" pitchFamily="34" charset="0"/>
              </a:rPr>
              <a:t> — советский и российский актёр театра и кино; кинорежиссёр, сценарист; народный артист Российской Федерации. С 28 октября 2021 года — директор Московского Художественного театра имени А. П. Чехова.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Константин Хабенский основал Фонд в апреле 2008 года.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Первые годы Фонд был его личной инициативой, а в 2013 актёр принял решение собрать команду, которая сейчас вместе с ним ведет системную работу в сфере детской </a:t>
            </a:r>
            <a:r>
              <a:rPr kumimoji="0" lang="ru-RU" altLang="ru-RU" b="0" i="0" u="none" strike="noStrike" cap="none" normalizeH="0" baseline="0" dirty="0" err="1">
                <a:ln>
                  <a:noFill/>
                </a:ln>
                <a:solidFill>
                  <a:schemeClr val="tx1"/>
                </a:solidFill>
                <a:effectLst/>
                <a:latin typeface="Arial" panose="020B0604020202020204" pitchFamily="34" charset="0"/>
              </a:rPr>
              <a:t>нейроонкологии</a:t>
            </a:r>
            <a:r>
              <a:rPr kumimoji="0" lang="ru-RU" altLang="ru-RU" b="0" i="0" u="none" strike="noStrike" cap="none" normalizeH="0" baseline="0" dirty="0">
                <a:ln>
                  <a:noFill/>
                </a:ln>
                <a:solidFill>
                  <a:schemeClr val="tx1"/>
                </a:solidFill>
                <a:effectLst/>
                <a:latin typeface="Arial" panose="020B0604020202020204" pitchFamily="34" charset="0"/>
              </a:rPr>
              <a:t>, помогает детям и молодым взрослым с опухолями головного мозга.</a:t>
            </a:r>
          </a:p>
        </p:txBody>
      </p:sp>
      <p:pic>
        <p:nvPicPr>
          <p:cNvPr id="12290" name="Picture 2">
            <a:extLst>
              <a:ext uri="{FF2B5EF4-FFF2-40B4-BE49-F238E27FC236}">
                <a16:creationId xmlns:a16="http://schemas.microsoft.com/office/drawing/2014/main" id="{5DFB14DB-E272-4AFA-A45C-1F83D7915A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774" y="1040991"/>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5AA05DA-F7F6-41F3-A6A7-7C1EE9CD6B19}"/>
              </a:ext>
            </a:extLst>
          </p:cNvPr>
          <p:cNvSpPr txBox="1"/>
          <p:nvPr/>
        </p:nvSpPr>
        <p:spPr>
          <a:xfrm>
            <a:off x="424016" y="4028446"/>
            <a:ext cx="11343968" cy="2031325"/>
          </a:xfrm>
          <a:prstGeom prst="rect">
            <a:avLst/>
          </a:prstGeom>
          <a:noFill/>
        </p:spPr>
        <p:txBody>
          <a:bodyPr wrap="square">
            <a:spAutoFit/>
          </a:bodyPr>
          <a:lstStyle/>
          <a:p>
            <a:r>
              <a:rPr kumimoji="0" lang="ru-RU" altLang="ru-RU" b="0" i="1" u="none" strike="noStrike" cap="none" normalizeH="0" baseline="0" dirty="0">
                <a:ln>
                  <a:noFill/>
                </a:ln>
                <a:solidFill>
                  <a:schemeClr val="tx1"/>
                </a:solidFill>
                <a:effectLst/>
                <a:latin typeface="Arial" panose="020B0604020202020204" pitchFamily="34" charset="0"/>
              </a:rPr>
              <a:t>Дело, которым мы занимаемся является одним из самых важных и нужных. Мы помогаем нашим подопечным брать курс не просто на выздоровление, мы помогаем им брать курс на жизнь. За годы работы наш </a:t>
            </a:r>
            <a:r>
              <a:rPr kumimoji="0" lang="ru-RU" altLang="ru-RU" sz="1800" b="0" i="1" u="none" strike="noStrike" cap="none" normalizeH="0" baseline="0" dirty="0">
                <a:ln>
                  <a:noFill/>
                </a:ln>
                <a:solidFill>
                  <a:schemeClr val="tx1"/>
                </a:solidFill>
                <a:effectLst/>
                <a:latin typeface="Arial" panose="020B0604020202020204" pitchFamily="34" charset="0"/>
              </a:rPr>
              <a:t>Фонд перешел от оказания исключительно адресной помощи к решению глобальных вопросов. Но какими бы масштабными не становились наши задачи, наша цель остается прежней – подарить шанс на выздоровление и качественную жизнь после болезни. Одна спасенная жизнь – это одна спасенная жизнь. И она стоит того, чтобы за нее побороться</a:t>
            </a:r>
            <a:r>
              <a:rPr lang="ru-RU" altLang="ru-RU" i="1" dirty="0">
                <a:latin typeface="Arial" panose="020B0604020202020204" pitchFamily="34" charset="0"/>
              </a:rPr>
              <a:t>. </a:t>
            </a:r>
          </a:p>
          <a:p>
            <a:pPr algn="r"/>
            <a:r>
              <a:rPr kumimoji="0" lang="ru-RU" altLang="ru-RU" b="0" i="0" u="none" strike="noStrike" cap="none" normalizeH="0" baseline="0" dirty="0">
                <a:ln>
                  <a:noFill/>
                </a:ln>
                <a:solidFill>
                  <a:schemeClr val="tx1"/>
                </a:solidFill>
                <a:effectLst/>
                <a:latin typeface="Arial" panose="020B0604020202020204" pitchFamily="34" charset="0"/>
              </a:rPr>
              <a:t>Константин Хабенский</a:t>
            </a:r>
            <a:endParaRPr lang="ru-RU" dirty="0"/>
          </a:p>
        </p:txBody>
      </p:sp>
    </p:spTree>
    <p:extLst>
      <p:ext uri="{BB962C8B-B14F-4D97-AF65-F5344CB8AC3E}">
        <p14:creationId xmlns:p14="http://schemas.microsoft.com/office/powerpoint/2010/main" val="607680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E2EDE6A-E3A8-4C8A-B18D-DADCF157DE40}"/>
              </a:ext>
            </a:extLst>
          </p:cNvPr>
          <p:cNvSpPr txBox="1"/>
          <p:nvPr/>
        </p:nvSpPr>
        <p:spPr>
          <a:xfrm>
            <a:off x="3923071" y="208624"/>
            <a:ext cx="6096000" cy="461665"/>
          </a:xfrm>
          <a:prstGeom prst="rect">
            <a:avLst/>
          </a:prstGeom>
          <a:noFill/>
        </p:spPr>
        <p:txBody>
          <a:bodyPr wrap="square">
            <a:spAutoFit/>
          </a:bodyPr>
          <a:lstStyle/>
          <a:p>
            <a:r>
              <a:rPr lang="ru-RU" sz="2400" b="0" dirty="0" err="1">
                <a:solidFill>
                  <a:schemeClr val="accent1"/>
                </a:solidFill>
                <a:effectLst/>
              </a:rPr>
              <a:t>А.Куприн</a:t>
            </a:r>
            <a:r>
              <a:rPr lang="ru-RU" sz="2400" b="0" dirty="0">
                <a:solidFill>
                  <a:schemeClr val="accent1"/>
                </a:solidFill>
                <a:effectLst/>
              </a:rPr>
              <a:t>. Чудесный доктор</a:t>
            </a:r>
            <a:endParaRPr lang="ru-RU" sz="2400" dirty="0">
              <a:solidFill>
                <a:schemeClr val="accent1"/>
              </a:solidFill>
            </a:endParaRPr>
          </a:p>
        </p:txBody>
      </p:sp>
      <p:pic>
        <p:nvPicPr>
          <p:cNvPr id="6" name="Мультимедиа в Интернете 5" title="Чудесный доктор аудиосказка слушать">
            <a:hlinkClick r:id="" action="ppaction://media"/>
            <a:extLst>
              <a:ext uri="{FF2B5EF4-FFF2-40B4-BE49-F238E27FC236}">
                <a16:creationId xmlns:a16="http://schemas.microsoft.com/office/drawing/2014/main" id="{1A925870-0850-4E84-A962-211B5C82D72B}"/>
              </a:ext>
            </a:extLst>
          </p:cNvPr>
          <p:cNvPicPr>
            <a:picLocks noRot="1" noChangeAspect="1"/>
          </p:cNvPicPr>
          <p:nvPr>
            <a:videoFile r:link="rId1"/>
          </p:nvPr>
        </p:nvPicPr>
        <p:blipFill>
          <a:blip r:embed="rId3"/>
          <a:stretch>
            <a:fillRect/>
          </a:stretch>
        </p:blipFill>
        <p:spPr>
          <a:xfrm>
            <a:off x="2397817" y="670289"/>
            <a:ext cx="7963648" cy="4499462"/>
          </a:xfrm>
          <a:prstGeom prst="rect">
            <a:avLst/>
          </a:prstGeom>
        </p:spPr>
      </p:pic>
      <p:sp>
        <p:nvSpPr>
          <p:cNvPr id="8" name="TextBox 7">
            <a:extLst>
              <a:ext uri="{FF2B5EF4-FFF2-40B4-BE49-F238E27FC236}">
                <a16:creationId xmlns:a16="http://schemas.microsoft.com/office/drawing/2014/main" id="{E868E4EB-C662-4279-87F0-C16723089807}"/>
              </a:ext>
            </a:extLst>
          </p:cNvPr>
          <p:cNvSpPr txBox="1"/>
          <p:nvPr/>
        </p:nvSpPr>
        <p:spPr>
          <a:xfrm>
            <a:off x="344129" y="5169751"/>
            <a:ext cx="6096000" cy="584775"/>
          </a:xfrm>
          <a:prstGeom prst="rect">
            <a:avLst/>
          </a:prstGeom>
          <a:noFill/>
        </p:spPr>
        <p:txBody>
          <a:bodyPr wrap="square">
            <a:spAutoFit/>
          </a:bodyPr>
          <a:lstStyle/>
          <a:p>
            <a:pPr algn="l"/>
            <a:r>
              <a:rPr lang="ru-RU" sz="1400" dirty="0">
                <a:solidFill>
                  <a:srgbClr val="808080"/>
                </a:solidFill>
                <a:effectLst/>
              </a:rPr>
              <a:t>Источник: </a:t>
            </a:r>
            <a:r>
              <a:rPr lang="ru-RU" sz="1400" dirty="0" err="1">
                <a:solidFill>
                  <a:srgbClr val="808080"/>
                </a:solidFill>
                <a:effectLst/>
              </a:rPr>
              <a:t>Аудиосказки</a:t>
            </a:r>
            <a:r>
              <a:rPr lang="ru-RU" sz="1400" dirty="0">
                <a:solidFill>
                  <a:srgbClr val="808080"/>
                </a:solidFill>
                <a:effectLst/>
              </a:rPr>
              <a:t> для детей  @iaudioskazki</a:t>
            </a:r>
            <a:endParaRPr lang="ru-RU" sz="1400" dirty="0"/>
          </a:p>
          <a:p>
            <a:r>
              <a:rPr lang="ru-RU" dirty="0"/>
              <a:t> </a:t>
            </a:r>
          </a:p>
        </p:txBody>
      </p:sp>
      <p:sp>
        <p:nvSpPr>
          <p:cNvPr id="10" name="TextBox 9">
            <a:extLst>
              <a:ext uri="{FF2B5EF4-FFF2-40B4-BE49-F238E27FC236}">
                <a16:creationId xmlns:a16="http://schemas.microsoft.com/office/drawing/2014/main" id="{0ED51933-8504-4D50-989E-6B5D89FC5CC7}"/>
              </a:ext>
            </a:extLst>
          </p:cNvPr>
          <p:cNvSpPr txBox="1"/>
          <p:nvPr/>
        </p:nvSpPr>
        <p:spPr>
          <a:xfrm>
            <a:off x="3470787" y="5575613"/>
            <a:ext cx="6096000" cy="1200329"/>
          </a:xfrm>
          <a:prstGeom prst="rect">
            <a:avLst/>
          </a:prstGeom>
          <a:noFill/>
        </p:spPr>
        <p:txBody>
          <a:bodyPr wrap="square">
            <a:spAutoFit/>
          </a:bodyPr>
          <a:lstStyle/>
          <a:p>
            <a:pPr algn="ctr"/>
            <a:r>
              <a:rPr lang="ru-RU" dirty="0">
                <a:solidFill>
                  <a:srgbClr val="000080"/>
                </a:solidFill>
                <a:effectLst/>
              </a:rPr>
              <a:t>Для аргументации каких проблем ещё использовать?</a:t>
            </a:r>
            <a:endParaRPr lang="ru-RU" dirty="0">
              <a:effectLst/>
            </a:endParaRPr>
          </a:p>
          <a:p>
            <a:pPr algn="l">
              <a:buFont typeface="Arial" panose="020B0604020202020204" pitchFamily="34" charset="0"/>
              <a:buChar char="•"/>
            </a:pPr>
            <a:r>
              <a:rPr lang="ru-RU" dirty="0">
                <a:effectLst/>
              </a:rPr>
              <a:t>Внимание к людям;</a:t>
            </a:r>
          </a:p>
          <a:p>
            <a:pPr algn="l">
              <a:buFont typeface="Arial" panose="020B0604020202020204" pitchFamily="34" charset="0"/>
              <a:buChar char="•"/>
            </a:pPr>
            <a:r>
              <a:rPr lang="ru-RU" dirty="0">
                <a:effectLst/>
              </a:rPr>
              <a:t>бескорыстность;</a:t>
            </a:r>
          </a:p>
          <a:p>
            <a:pPr>
              <a:buFont typeface="Arial" panose="020B0604020202020204" pitchFamily="34" charset="0"/>
              <a:buChar char="•"/>
            </a:pPr>
            <a:r>
              <a:rPr lang="ru-RU" dirty="0"/>
              <a:t>помощь людям.</a:t>
            </a:r>
          </a:p>
        </p:txBody>
      </p:sp>
    </p:spTree>
    <p:extLst>
      <p:ext uri="{BB962C8B-B14F-4D97-AF65-F5344CB8AC3E}">
        <p14:creationId xmlns:p14="http://schemas.microsoft.com/office/powerpoint/2010/main" val="46276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F42BA39-E1DD-4D07-B664-33D4CB565138}"/>
              </a:ext>
            </a:extLst>
          </p:cNvPr>
          <p:cNvSpPr txBox="1"/>
          <p:nvPr/>
        </p:nvSpPr>
        <p:spPr>
          <a:xfrm>
            <a:off x="4159045" y="186502"/>
            <a:ext cx="6096000" cy="461665"/>
          </a:xfrm>
          <a:prstGeom prst="rect">
            <a:avLst/>
          </a:prstGeom>
          <a:noFill/>
        </p:spPr>
        <p:txBody>
          <a:bodyPr wrap="square">
            <a:spAutoFit/>
          </a:bodyPr>
          <a:lstStyle/>
          <a:p>
            <a:r>
              <a:rPr lang="ru-RU" sz="2400" b="0" dirty="0" err="1">
                <a:solidFill>
                  <a:schemeClr val="accent1"/>
                </a:solidFill>
                <a:effectLst/>
              </a:rPr>
              <a:t>Ю.Друнина</a:t>
            </a:r>
            <a:r>
              <a:rPr lang="ru-RU" sz="2400" b="0" dirty="0">
                <a:solidFill>
                  <a:schemeClr val="accent1"/>
                </a:solidFill>
                <a:effectLst/>
              </a:rPr>
              <a:t>. Доброта</a:t>
            </a:r>
            <a:endParaRPr lang="ru-RU" sz="2400" dirty="0">
              <a:solidFill>
                <a:schemeClr val="accent1"/>
              </a:solidFill>
            </a:endParaRPr>
          </a:p>
        </p:txBody>
      </p:sp>
      <p:pic>
        <p:nvPicPr>
          <p:cNvPr id="6" name="Мультимедиа в Интернете 5" title="Ю.Друнина. Доброта">
            <a:hlinkClick r:id="" action="ppaction://media"/>
            <a:extLst>
              <a:ext uri="{FF2B5EF4-FFF2-40B4-BE49-F238E27FC236}">
                <a16:creationId xmlns:a16="http://schemas.microsoft.com/office/drawing/2014/main" id="{FA949CBA-BFCD-4E65-A2AA-7E4F0562877E}"/>
              </a:ext>
            </a:extLst>
          </p:cNvPr>
          <p:cNvPicPr>
            <a:picLocks noRot="1" noChangeAspect="1"/>
          </p:cNvPicPr>
          <p:nvPr>
            <a:videoFile r:link="rId1"/>
          </p:nvPr>
        </p:nvPicPr>
        <p:blipFill>
          <a:blip r:embed="rId3"/>
          <a:stretch>
            <a:fillRect/>
          </a:stretch>
        </p:blipFill>
        <p:spPr>
          <a:xfrm>
            <a:off x="922594" y="923003"/>
            <a:ext cx="5599470" cy="4199603"/>
          </a:xfrm>
          <a:prstGeom prst="rect">
            <a:avLst/>
          </a:prstGeom>
        </p:spPr>
      </p:pic>
      <p:sp>
        <p:nvSpPr>
          <p:cNvPr id="8" name="TextBox 7">
            <a:extLst>
              <a:ext uri="{FF2B5EF4-FFF2-40B4-BE49-F238E27FC236}">
                <a16:creationId xmlns:a16="http://schemas.microsoft.com/office/drawing/2014/main" id="{0428027D-C30C-421C-B7DA-A8FED8387B7C}"/>
              </a:ext>
            </a:extLst>
          </p:cNvPr>
          <p:cNvSpPr txBox="1"/>
          <p:nvPr/>
        </p:nvSpPr>
        <p:spPr>
          <a:xfrm>
            <a:off x="7130024" y="1049593"/>
            <a:ext cx="3842775" cy="3693319"/>
          </a:xfrm>
          <a:prstGeom prst="rect">
            <a:avLst/>
          </a:prstGeom>
          <a:noFill/>
        </p:spPr>
        <p:txBody>
          <a:bodyPr wrap="square">
            <a:spAutoFit/>
          </a:bodyPr>
          <a:lstStyle/>
          <a:p>
            <a:r>
              <a:rPr lang="ru-RU" dirty="0"/>
              <a:t>Стираются лица и даты,</a:t>
            </a:r>
          </a:p>
          <a:p>
            <a:r>
              <a:rPr lang="ru-RU" dirty="0"/>
              <a:t>Но все ж до последнего дня</a:t>
            </a:r>
            <a:br>
              <a:rPr lang="ru-RU" dirty="0"/>
            </a:br>
            <a:r>
              <a:rPr lang="ru-RU" dirty="0"/>
              <a:t>Мне помнить о тех, что когда-то</a:t>
            </a:r>
            <a:br>
              <a:rPr lang="ru-RU" dirty="0"/>
            </a:br>
            <a:r>
              <a:rPr lang="ru-RU" dirty="0"/>
              <a:t>Хоть чем-то согрели меня.</a:t>
            </a:r>
          </a:p>
          <a:p>
            <a:r>
              <a:rPr lang="ru-RU" dirty="0"/>
              <a:t>Согрели своей плащ-палаткой,</a:t>
            </a:r>
            <a:br>
              <a:rPr lang="ru-RU" dirty="0"/>
            </a:br>
            <a:r>
              <a:rPr lang="ru-RU" dirty="0"/>
              <a:t>Иль тихим шутливым словцом,</a:t>
            </a:r>
            <a:br>
              <a:rPr lang="ru-RU" dirty="0"/>
            </a:br>
            <a:r>
              <a:rPr lang="ru-RU" dirty="0"/>
              <a:t>Иль чаем на столике шатком,</a:t>
            </a:r>
            <a:br>
              <a:rPr lang="ru-RU" dirty="0"/>
            </a:br>
            <a:r>
              <a:rPr lang="ru-RU" dirty="0"/>
              <a:t>Иль попросту добрым лицом.</a:t>
            </a:r>
          </a:p>
          <a:p>
            <a:r>
              <a:rPr lang="ru-RU" dirty="0"/>
              <a:t>Как праздник, как счастье, как чудо</a:t>
            </a:r>
            <a:br>
              <a:rPr lang="ru-RU" dirty="0"/>
            </a:br>
            <a:r>
              <a:rPr lang="ru-RU" dirty="0"/>
              <a:t>Идет Доброта по земле.</a:t>
            </a:r>
            <a:br>
              <a:rPr lang="ru-RU" dirty="0"/>
            </a:br>
            <a:r>
              <a:rPr lang="ru-RU" dirty="0"/>
              <a:t>И я про неё не забуду,</a:t>
            </a:r>
            <a:br>
              <a:rPr lang="ru-RU" dirty="0"/>
            </a:br>
            <a:r>
              <a:rPr lang="ru-RU" dirty="0"/>
              <a:t>Хотя забываю о Зле.</a:t>
            </a:r>
          </a:p>
          <a:p>
            <a:pPr algn="ctr"/>
            <a:r>
              <a:rPr lang="ru-RU" dirty="0">
                <a:effectLst/>
              </a:rPr>
              <a:t> </a:t>
            </a:r>
          </a:p>
        </p:txBody>
      </p:sp>
      <p:sp>
        <p:nvSpPr>
          <p:cNvPr id="10" name="TextBox 9">
            <a:extLst>
              <a:ext uri="{FF2B5EF4-FFF2-40B4-BE49-F238E27FC236}">
                <a16:creationId xmlns:a16="http://schemas.microsoft.com/office/drawing/2014/main" id="{199E6255-A5FC-4C3B-8AA6-BCC2466D7469}"/>
              </a:ext>
            </a:extLst>
          </p:cNvPr>
          <p:cNvSpPr txBox="1"/>
          <p:nvPr/>
        </p:nvSpPr>
        <p:spPr>
          <a:xfrm>
            <a:off x="2635045" y="5890136"/>
            <a:ext cx="6096000" cy="646331"/>
          </a:xfrm>
          <a:prstGeom prst="rect">
            <a:avLst/>
          </a:prstGeom>
          <a:noFill/>
        </p:spPr>
        <p:txBody>
          <a:bodyPr wrap="square">
            <a:spAutoFit/>
          </a:bodyPr>
          <a:lstStyle/>
          <a:p>
            <a:pPr algn="ctr"/>
            <a:r>
              <a:rPr lang="ru-RU" sz="1800" dirty="0">
                <a:solidFill>
                  <a:srgbClr val="000080"/>
                </a:solidFill>
                <a:effectLst/>
              </a:rPr>
              <a:t>Для аргументации каких проблем ещё использовать?</a:t>
            </a:r>
            <a:endParaRPr lang="ru-RU" dirty="0">
              <a:effectLst/>
            </a:endParaRPr>
          </a:p>
          <a:p>
            <a:pPr algn="l">
              <a:buFont typeface="Arial" panose="020B0604020202020204" pitchFamily="34" charset="0"/>
              <a:buChar char="•"/>
            </a:pPr>
            <a:r>
              <a:rPr lang="ru-RU" dirty="0">
                <a:effectLst/>
              </a:rPr>
              <a:t>Благодарность</a:t>
            </a:r>
          </a:p>
        </p:txBody>
      </p:sp>
    </p:spTree>
    <p:extLst>
      <p:ext uri="{BB962C8B-B14F-4D97-AF65-F5344CB8AC3E}">
        <p14:creationId xmlns:p14="http://schemas.microsoft.com/office/powerpoint/2010/main" val="227044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DCBA7137-3441-4404-BEC9-8C2EF15A69E0}"/>
              </a:ext>
            </a:extLst>
          </p:cNvPr>
          <p:cNvSpPr>
            <a:spLocks noChangeArrowheads="1"/>
          </p:cNvSpPr>
          <p:nvPr/>
        </p:nvSpPr>
        <p:spPr bwMode="auto">
          <a:xfrm>
            <a:off x="5614220" y="740145"/>
            <a:ext cx="5932924"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   Воплощением доброты, милосердия по праву можно считать великую княгиню Елизавету Фёдоровну Романову (1910-1918 гг.).</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Елизавета Фёдоровна родилась 20 октября 1864 года в семье Великого герцога Гессен-Дармштадтского Людвига IV и принцессы Алисы, дочери Английской королевы Виктории.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Детям прививали не только чувство музыки, искусства, но и любовь к труду, простоте, сострадание к ближним. Вместе с матерью они посещали больницы, приюты, разносили по палатам цветы, беседовали с больными.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      </a:t>
            </a:r>
          </a:p>
        </p:txBody>
      </p:sp>
      <p:pic>
        <p:nvPicPr>
          <p:cNvPr id="1026" name="Picture 2">
            <a:extLst>
              <a:ext uri="{FF2B5EF4-FFF2-40B4-BE49-F238E27FC236}">
                <a16:creationId xmlns:a16="http://schemas.microsoft.com/office/drawing/2014/main" id="{FDB193E5-1390-40CE-A8BD-AB45728061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968" y="788424"/>
            <a:ext cx="5105958" cy="359676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C7B0ACDE-BD72-4B83-AC9A-DBBACB50C3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07719" y="4124356"/>
            <a:ext cx="1839425" cy="235008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B0F8840-5628-411E-B23F-B60CB8F84366}"/>
              </a:ext>
            </a:extLst>
          </p:cNvPr>
          <p:cNvSpPr txBox="1"/>
          <p:nvPr/>
        </p:nvSpPr>
        <p:spPr>
          <a:xfrm>
            <a:off x="9116962" y="6474443"/>
            <a:ext cx="6150076" cy="30777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Arial" panose="020B0604020202020204" pitchFamily="34" charset="0"/>
              </a:rPr>
              <a:t>Святая Елизавета </a:t>
            </a:r>
            <a:r>
              <a:rPr kumimoji="0" lang="ru-RU" altLang="ru-RU" sz="1400" b="0" i="0" u="none" strike="noStrike" cap="none" normalizeH="0" baseline="0" dirty="0" err="1">
                <a:ln>
                  <a:noFill/>
                </a:ln>
                <a:solidFill>
                  <a:srgbClr val="808080"/>
                </a:solidFill>
                <a:effectLst/>
                <a:latin typeface="Arial" panose="020B0604020202020204" pitchFamily="34" charset="0"/>
              </a:rPr>
              <a:t>Тюрингенская</a:t>
            </a:r>
            <a:endParaRPr kumimoji="0" lang="ru-RU" altLang="ru-RU" sz="1400" b="0" i="0" u="none" strike="noStrike" cap="none" normalizeH="0" baseline="0" dirty="0">
              <a:ln>
                <a:noFill/>
              </a:ln>
              <a:solidFill>
                <a:schemeClr val="tx1"/>
              </a:solidFill>
              <a:effectLst/>
              <a:latin typeface="Arial" panose="020B0604020202020204" pitchFamily="34" charset="0"/>
            </a:endParaRPr>
          </a:p>
        </p:txBody>
      </p:sp>
      <p:sp>
        <p:nvSpPr>
          <p:cNvPr id="10" name="TextBox 9">
            <a:extLst>
              <a:ext uri="{FF2B5EF4-FFF2-40B4-BE49-F238E27FC236}">
                <a16:creationId xmlns:a16="http://schemas.microsoft.com/office/drawing/2014/main" id="{41411DCF-5FE7-4696-90F9-07EB014B0929}"/>
              </a:ext>
            </a:extLst>
          </p:cNvPr>
          <p:cNvSpPr txBox="1"/>
          <p:nvPr/>
        </p:nvSpPr>
        <p:spPr>
          <a:xfrm>
            <a:off x="2817812" y="181689"/>
            <a:ext cx="7757651"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Великая княгиня Елизавета Фёдоровна Романова</a:t>
            </a:r>
          </a:p>
        </p:txBody>
      </p:sp>
      <p:sp>
        <p:nvSpPr>
          <p:cNvPr id="12" name="TextBox 11">
            <a:extLst>
              <a:ext uri="{FF2B5EF4-FFF2-40B4-BE49-F238E27FC236}">
                <a16:creationId xmlns:a16="http://schemas.microsoft.com/office/drawing/2014/main" id="{041D6EDA-E474-4664-9211-62EE3389F3AD}"/>
              </a:ext>
            </a:extLst>
          </p:cNvPr>
          <p:cNvSpPr txBox="1"/>
          <p:nvPr/>
        </p:nvSpPr>
        <p:spPr>
          <a:xfrm>
            <a:off x="421968" y="4891206"/>
            <a:ext cx="9420122" cy="923330"/>
          </a:xfrm>
          <a:prstGeom prst="rect">
            <a:avLst/>
          </a:prstGeom>
          <a:noFill/>
        </p:spPr>
        <p:txBody>
          <a:bodyPr wrap="square">
            <a:spAutoFit/>
          </a:bodyPr>
          <a:lstStyle/>
          <a:p>
            <a:r>
              <a:rPr kumimoji="0" lang="ru-RU" altLang="ru-RU" b="0" i="0" u="none" strike="noStrike" cap="none" normalizeH="0" baseline="0" dirty="0">
                <a:ln>
                  <a:noFill/>
                </a:ln>
                <a:solidFill>
                  <a:schemeClr val="tx1"/>
                </a:solidFill>
                <a:effectLst/>
                <a:latin typeface="Arial" panose="020B0604020202020204" pitchFamily="34" charset="0"/>
              </a:rPr>
              <a:t>Большое влияние на юную Эллу оказала жизнь родоначальницы их дома святой Елизаветы </a:t>
            </a:r>
            <a:r>
              <a:rPr kumimoji="0" lang="ru-RU" altLang="ru-RU" b="0" i="0" u="none" strike="noStrike" cap="none" normalizeH="0" baseline="0" dirty="0" err="1">
                <a:ln>
                  <a:noFill/>
                </a:ln>
                <a:solidFill>
                  <a:schemeClr val="tx1"/>
                </a:solidFill>
                <a:effectLst/>
                <a:latin typeface="Arial" panose="020B0604020202020204" pitchFamily="34" charset="0"/>
              </a:rPr>
              <a:t>Тюрингенской</a:t>
            </a:r>
            <a:r>
              <a:rPr kumimoji="0" lang="ru-RU" altLang="ru-RU" b="0" i="0" u="none" strike="noStrike" cap="none" normalizeH="0" baseline="0" dirty="0">
                <a:ln>
                  <a:noFill/>
                </a:ln>
                <a:solidFill>
                  <a:schemeClr val="tx1"/>
                </a:solidFill>
                <a:effectLst/>
                <a:latin typeface="Arial" panose="020B0604020202020204" pitchFamily="34" charset="0"/>
              </a:rPr>
              <a:t>, жившей в 13 веке, посвятившей себя делам милосердия и причисленной к лику католических святых.</a:t>
            </a:r>
            <a:endParaRPr lang="ru-RU" dirty="0"/>
          </a:p>
        </p:txBody>
      </p:sp>
    </p:spTree>
    <p:extLst>
      <p:ext uri="{BB962C8B-B14F-4D97-AF65-F5344CB8AC3E}">
        <p14:creationId xmlns:p14="http://schemas.microsoft.com/office/powerpoint/2010/main" val="3563758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1411DCF-5FE7-4696-90F9-07EB014B0929}"/>
              </a:ext>
            </a:extLst>
          </p:cNvPr>
          <p:cNvSpPr txBox="1"/>
          <p:nvPr/>
        </p:nvSpPr>
        <p:spPr>
          <a:xfrm>
            <a:off x="2817812" y="181689"/>
            <a:ext cx="7757651"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Великая княгиня Елизавета Фёдоровна Романова</a:t>
            </a:r>
          </a:p>
        </p:txBody>
      </p:sp>
      <p:sp>
        <p:nvSpPr>
          <p:cNvPr id="2" name="Rectangle 1">
            <a:extLst>
              <a:ext uri="{FF2B5EF4-FFF2-40B4-BE49-F238E27FC236}">
                <a16:creationId xmlns:a16="http://schemas.microsoft.com/office/drawing/2014/main" id="{F9044E0D-8E59-49C5-8ADA-B273DD954C6B}"/>
              </a:ext>
            </a:extLst>
          </p:cNvPr>
          <p:cNvSpPr>
            <a:spLocks noChangeArrowheads="1"/>
          </p:cNvSpPr>
          <p:nvPr/>
        </p:nvSpPr>
        <p:spPr bwMode="auto">
          <a:xfrm>
            <a:off x="3755924" y="873399"/>
            <a:ext cx="8182252"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Когда Елизавете исполнилось 20 лет, она стала невестой великого князя Сергея Александровича, сына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императора Александра II.</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В 1891 году в Российской империи наступил неурожайный год. Около 80 миллионов крестьян оказались на грани выживания. По распоряжению Сергея Александровича осенью 1891 года в Москве был учрежден Комитет по сбору пожертвований пострадавшим от неурожая. Председательство в нем приняла на себя Елизавета Фёдоровна. Это было ее первое московское благотворительное учреждение, в котором она проявила свою любовь к людям, милосердие и доброту.</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panose="020B0604020202020204" pitchFamily="34" charset="0"/>
              </a:rPr>
              <a:t>Свой авторитет и высокое положение в обществе великая княгиня использовала с целью привлечения средств для помощи нуждающимся. За все время работы Комитета, с 18 октября 1891 г. по 1 сентября 1892 г. было собрано 1 045 758 рублей. Усилиями Комитета под руководством Елизаветы Федоровны были спасены миллионы жизней, а Москва увидела ум и благородство великой княгини и полюбила её.</a:t>
            </a:r>
          </a:p>
        </p:txBody>
      </p:sp>
      <p:pic>
        <p:nvPicPr>
          <p:cNvPr id="2050" name="Picture 2">
            <a:extLst>
              <a:ext uri="{FF2B5EF4-FFF2-40B4-BE49-F238E27FC236}">
                <a16:creationId xmlns:a16="http://schemas.microsoft.com/office/drawing/2014/main" id="{84EB868A-2AAE-4163-A2CB-9810D31855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0" y="873399"/>
            <a:ext cx="3048819" cy="475065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DE32843E-DC3B-4EE7-A5FA-B793F2821514}"/>
              </a:ext>
            </a:extLst>
          </p:cNvPr>
          <p:cNvSpPr txBox="1"/>
          <p:nvPr/>
        </p:nvSpPr>
        <p:spPr>
          <a:xfrm>
            <a:off x="431800" y="5854097"/>
            <a:ext cx="3048819" cy="523220"/>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Arial" panose="020B0604020202020204" pitchFamily="34" charset="0"/>
              </a:rPr>
              <a:t>Елизавета Фёдоровна и великий князь Сергей Александрович.</a:t>
            </a:r>
            <a:endParaRPr kumimoji="0" lang="ru-RU" altLang="ru-RU"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6729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1411DCF-5FE7-4696-90F9-07EB014B0929}"/>
              </a:ext>
            </a:extLst>
          </p:cNvPr>
          <p:cNvSpPr txBox="1"/>
          <p:nvPr/>
        </p:nvSpPr>
        <p:spPr>
          <a:xfrm>
            <a:off x="2817812" y="181689"/>
            <a:ext cx="7757651"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Великая княгиня Елизавета Фёдоровна Романова</a:t>
            </a:r>
          </a:p>
        </p:txBody>
      </p:sp>
      <p:sp>
        <p:nvSpPr>
          <p:cNvPr id="3" name="Rectangle 1">
            <a:extLst>
              <a:ext uri="{FF2B5EF4-FFF2-40B4-BE49-F238E27FC236}">
                <a16:creationId xmlns:a16="http://schemas.microsoft.com/office/drawing/2014/main" id="{1BA60BD0-0185-42EE-81B8-35B11B41F2A0}"/>
              </a:ext>
            </a:extLst>
          </p:cNvPr>
          <p:cNvSpPr>
            <a:spLocks noChangeArrowheads="1"/>
          </p:cNvSpPr>
          <p:nvPr/>
        </p:nvSpPr>
        <p:spPr bwMode="auto">
          <a:xfrm>
            <a:off x="6096000" y="1542412"/>
            <a:ext cx="5950061"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panose="020B0604020202020204" pitchFamily="34" charset="0"/>
              </a:rPr>
              <a:t>В 1894 году на Малой Якиманке была открыта Иверская община сестёр милосердия.  А уже через </a:t>
            </a:r>
            <a:r>
              <a:rPr kumimoji="0" lang="ru-RU" altLang="ru-RU" b="0" i="0" u="none" strike="noStrike" cap="none" normalizeH="0" baseline="0" dirty="0">
                <a:ln>
                  <a:noFill/>
                </a:ln>
                <a:solidFill>
                  <a:schemeClr val="tx1"/>
                </a:solidFill>
                <a:effectLst/>
                <a:latin typeface="Arial" panose="020B0604020202020204" pitchFamily="34" charset="0"/>
              </a:rPr>
              <a:t>два года, в 1896 году, в Санкт-Петербурге начала работу Елизаветинская община. Иверская и Елизаветинская общины являлись на ту пору крупными медицинскими учреждениями для лечения раненых и больных как в военное, так и в мирное время.</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         </a:t>
            </a:r>
          </a:p>
        </p:txBody>
      </p:sp>
      <p:pic>
        <p:nvPicPr>
          <p:cNvPr id="3074" name="Picture 2">
            <a:extLst>
              <a:ext uri="{FF2B5EF4-FFF2-40B4-BE49-F238E27FC236}">
                <a16:creationId xmlns:a16="http://schemas.microsoft.com/office/drawing/2014/main" id="{EE1AFCC3-EC9F-4D95-B111-60AF55064B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387" y="1196772"/>
            <a:ext cx="4514850" cy="327660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369548FE-DEFE-4E15-940E-6FA10107FA81}"/>
              </a:ext>
            </a:extLst>
          </p:cNvPr>
          <p:cNvSpPr txBox="1"/>
          <p:nvPr/>
        </p:nvSpPr>
        <p:spPr>
          <a:xfrm>
            <a:off x="560388" y="4765181"/>
            <a:ext cx="4674804" cy="95410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808080"/>
                </a:solidFill>
                <a:effectLst/>
                <a:latin typeface="Arial" panose="020B0604020202020204" pitchFamily="34" charset="0"/>
              </a:rPr>
              <a:t>Врачи, сёстры милосердия хирургического отряда №5 имени Её императорского высочества великой княгини Елизаветы Федоровны оказывают помощь раненым</a:t>
            </a:r>
            <a:endParaRPr kumimoji="0" lang="ru-RU" altLang="ru-RU"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83239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1411DCF-5FE7-4696-90F9-07EB014B0929}"/>
              </a:ext>
            </a:extLst>
          </p:cNvPr>
          <p:cNvSpPr txBox="1"/>
          <p:nvPr/>
        </p:nvSpPr>
        <p:spPr>
          <a:xfrm>
            <a:off x="2817812" y="181689"/>
            <a:ext cx="7757651"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Великая княгиня Елизавета Фёдоровна Романова</a:t>
            </a:r>
          </a:p>
        </p:txBody>
      </p:sp>
      <p:sp>
        <p:nvSpPr>
          <p:cNvPr id="2" name="Rectangle 1">
            <a:extLst>
              <a:ext uri="{FF2B5EF4-FFF2-40B4-BE49-F238E27FC236}">
                <a16:creationId xmlns:a16="http://schemas.microsoft.com/office/drawing/2014/main" id="{79FD4F71-AC71-46AA-83D8-17D9335E752F}"/>
              </a:ext>
            </a:extLst>
          </p:cNvPr>
          <p:cNvSpPr>
            <a:spLocks noChangeArrowheads="1"/>
          </p:cNvSpPr>
          <p:nvPr/>
        </p:nvSpPr>
        <p:spPr bwMode="auto">
          <a:xfrm>
            <a:off x="5604388" y="1039283"/>
            <a:ext cx="6027174"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800" b="0" i="0" u="none" strike="noStrike" cap="none" normalizeH="0" baseline="0" dirty="0">
                <a:ln>
                  <a:noFill/>
                </a:ln>
                <a:solidFill>
                  <a:schemeClr val="tx1"/>
                </a:solidFill>
                <a:effectLst/>
                <a:latin typeface="Arial" panose="020B0604020202020204" pitchFamily="34" charset="0"/>
              </a:rPr>
              <a:t>Когда началась </a:t>
            </a:r>
            <a:r>
              <a:rPr kumimoji="0" lang="ru-RU" altLang="ru-RU" b="0" i="0" u="none" strike="noStrike" cap="none" normalizeH="0" baseline="0" dirty="0">
                <a:ln>
                  <a:noFill/>
                </a:ln>
                <a:solidFill>
                  <a:schemeClr val="tx1"/>
                </a:solidFill>
                <a:effectLst/>
                <a:latin typeface="Arial" panose="020B0604020202020204" pitchFamily="34" charset="0"/>
              </a:rPr>
              <a:t>Русско-японская война, Елизавета Фёдоровна немедленно занялась организацией помощи фронту. Одним из ее замечательных начинаний было устройство мастерских, под которые были заняты все залы Кремлевского дворца, кроме Тронного. Тысячи женщин трудились за швейными машинами и рабочими столами. Отсюда шли на фронт тюки с продовольствием, медикаментами, формой и подарками для солдат.</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На свои средства Елизавета Фёдоровна сформировала несколько санитарных поездов. В Москве она устроила госпиталь для раненых, который сама постоянно посещала, создала специальные комитеты по обеспечению вдов и сирот погибших на фронте солдат и офицеров.</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0" i="0" u="none" strike="noStrike" cap="none" normalizeH="0" baseline="0" dirty="0">
                <a:ln>
                  <a:noFill/>
                </a:ln>
                <a:solidFill>
                  <a:schemeClr val="tx1"/>
                </a:solidFill>
                <a:effectLst/>
                <a:latin typeface="Arial" panose="020B0604020202020204" pitchFamily="34" charset="0"/>
              </a:rPr>
              <a:t>Русские войска терпели одно поражение за другим. Небывалый </a:t>
            </a:r>
            <a:r>
              <a:rPr kumimoji="0" lang="ru-RU" altLang="ru-RU" sz="1800" b="0" i="0" u="none" strike="noStrike" cap="none" normalizeH="0" baseline="0" dirty="0">
                <a:ln>
                  <a:noFill/>
                </a:ln>
                <a:solidFill>
                  <a:schemeClr val="tx1"/>
                </a:solidFill>
                <a:effectLst/>
                <a:latin typeface="Arial" panose="020B0604020202020204" pitchFamily="34" charset="0"/>
              </a:rPr>
              <a:t>размах в стране приобрели террористические акты, митинги, забастовки. Надвигалась революция.</a:t>
            </a:r>
          </a:p>
        </p:txBody>
      </p:sp>
      <p:pic>
        <p:nvPicPr>
          <p:cNvPr id="4098" name="Picture 2">
            <a:extLst>
              <a:ext uri="{FF2B5EF4-FFF2-40B4-BE49-F238E27FC236}">
                <a16:creationId xmlns:a16="http://schemas.microsoft.com/office/drawing/2014/main" id="{DC3D5E1C-750C-453F-85C3-A47B9079B4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0438" y="1194818"/>
            <a:ext cx="4676775" cy="29718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1219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1411DCF-5FE7-4696-90F9-07EB014B0929}"/>
              </a:ext>
            </a:extLst>
          </p:cNvPr>
          <p:cNvSpPr txBox="1"/>
          <p:nvPr/>
        </p:nvSpPr>
        <p:spPr>
          <a:xfrm>
            <a:off x="2817812" y="181689"/>
            <a:ext cx="7757651" cy="46166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a:ln>
                  <a:noFill/>
                </a:ln>
                <a:solidFill>
                  <a:schemeClr val="accent1"/>
                </a:solidFill>
                <a:effectLst/>
                <a:latin typeface="Arial" panose="020B0604020202020204" pitchFamily="34" charset="0"/>
              </a:rPr>
              <a:t>Великая княгиня Елизавета Фёдоровна Романова</a:t>
            </a:r>
          </a:p>
        </p:txBody>
      </p:sp>
      <p:sp>
        <p:nvSpPr>
          <p:cNvPr id="3" name="Rectangle 1">
            <a:extLst>
              <a:ext uri="{FF2B5EF4-FFF2-40B4-BE49-F238E27FC236}">
                <a16:creationId xmlns:a16="http://schemas.microsoft.com/office/drawing/2014/main" id="{34577941-51FC-4A54-B5FC-59CF01E0E046}"/>
              </a:ext>
            </a:extLst>
          </p:cNvPr>
          <p:cNvSpPr>
            <a:spLocks noChangeArrowheads="1"/>
          </p:cNvSpPr>
          <p:nvPr/>
        </p:nvSpPr>
        <p:spPr bwMode="auto">
          <a:xfrm>
            <a:off x="5337491" y="1030231"/>
            <a:ext cx="6586832" cy="3493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700" b="0" i="0" u="none" strike="noStrike" cap="none" normalizeH="0" baseline="0" dirty="0">
                <a:ln>
                  <a:noFill/>
                </a:ln>
                <a:solidFill>
                  <a:schemeClr val="tx1"/>
                </a:solidFill>
                <a:effectLst/>
                <a:latin typeface="Arial" panose="020B0604020202020204" pitchFamily="34" charset="0"/>
              </a:rPr>
              <a:t>4 февраля 1905 года великий князь Сергей Александрович погиб во время взрыва бомбы от рук террориста Ивана Каляева. Елизавета Федоровна первой прибыла на место трагедии и своими руками собирала останки любимого мужа. Несмотря на то, что убийца не раскаялся, великая княгиня подала Николаю II прошение о помиловании, которое тот отклонил.</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700" b="0" i="0" u="none" strike="noStrike" cap="none" normalizeH="0" baseline="0" dirty="0">
                <a:ln>
                  <a:noFill/>
                </a:ln>
                <a:solidFill>
                  <a:schemeClr val="tx1"/>
                </a:solidFill>
                <a:effectLst/>
                <a:latin typeface="Arial" panose="020B0604020202020204" pitchFamily="34" charset="0"/>
              </a:rPr>
              <a:t>Потеря любимого мужа стала для великой княгини тяжелейшим потрясением. Елизавета Фёдоровна решила посвятить свою жизнь служению Богу и делам милосердия. Она раздала свои наряды, продала украшения и на вырученные деньги открыла Марфо-Мариинскую обитель. Произошло это 10 февраля 1909 года.</a:t>
            </a:r>
          </a:p>
        </p:txBody>
      </p:sp>
      <p:pic>
        <p:nvPicPr>
          <p:cNvPr id="5122" name="Picture 2">
            <a:extLst>
              <a:ext uri="{FF2B5EF4-FFF2-40B4-BE49-F238E27FC236}">
                <a16:creationId xmlns:a16="http://schemas.microsoft.com/office/drawing/2014/main" id="{8BA54E2F-B7D1-4E49-AAF8-FD44E37F95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677" y="1130724"/>
            <a:ext cx="4819650" cy="25431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5B8B6272-45EA-49D7-945E-6FAD3C384EE3}"/>
              </a:ext>
            </a:extLst>
          </p:cNvPr>
          <p:cNvSpPr txBox="1"/>
          <p:nvPr/>
        </p:nvSpPr>
        <p:spPr>
          <a:xfrm>
            <a:off x="383457" y="4549676"/>
            <a:ext cx="11985523" cy="218521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700" b="0" i="0" u="none" strike="noStrike" cap="none" normalizeH="0" baseline="0" dirty="0">
                <a:ln>
                  <a:noFill/>
                </a:ln>
                <a:solidFill>
                  <a:schemeClr val="tx1"/>
                </a:solidFill>
                <a:effectLst/>
                <a:latin typeface="Arial" panose="020B0604020202020204" pitchFamily="34" charset="0"/>
              </a:rPr>
              <a:t>Ко дню открытия обители на </a:t>
            </a:r>
            <a:r>
              <a:rPr kumimoji="0" lang="ru-RU" altLang="ru-RU" sz="1700" b="0" i="0" u="none" strike="noStrike" cap="none" normalizeH="0" baseline="0" dirty="0" err="1">
                <a:ln>
                  <a:noFill/>
                </a:ln>
                <a:solidFill>
                  <a:schemeClr val="tx1"/>
                </a:solidFill>
                <a:effectLst/>
                <a:latin typeface="Arial" panose="020B0604020202020204" pitchFamily="34" charset="0"/>
              </a:rPr>
              <a:t>на</a:t>
            </a:r>
            <a:r>
              <a:rPr kumimoji="0" lang="ru-RU" altLang="ru-RU" sz="1700" b="0" i="0" u="none" strike="noStrike" cap="none" normalizeH="0" baseline="0" dirty="0">
                <a:ln>
                  <a:noFill/>
                </a:ln>
                <a:solidFill>
                  <a:schemeClr val="tx1"/>
                </a:solidFill>
                <a:effectLst/>
                <a:latin typeface="Arial" panose="020B0604020202020204" pitchFamily="34" charset="0"/>
              </a:rPr>
              <a:t> Большой Ордынке уже действовали кружок «Детская лепта», изготавливавший одежду для бедных детей, и три медицинских учреждения: лазарет-убежище для раненых воинов Русско-японской войны, лечебница для бедных женщин и детей и убежище для чахоточных женщин. В больницах работали лучшие специалисты Москвы.</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700" b="0" i="0" u="none" strike="noStrike" cap="none" normalizeH="0" baseline="0" dirty="0">
                <a:ln>
                  <a:noFill/>
                </a:ln>
                <a:solidFill>
                  <a:schemeClr val="tx1"/>
                </a:solidFill>
                <a:effectLst/>
                <a:latin typeface="Arial" panose="020B0604020202020204" pitchFamily="34" charset="0"/>
              </a:rPr>
              <a:t>Многим бедным больным лекарства выдавались бесплатно. Настоятельница обители Елисавета </a:t>
            </a:r>
            <a:r>
              <a:rPr kumimoji="0" lang="ru-RU" altLang="ru-RU" sz="1700" b="0" i="0" u="none" strike="noStrike" cap="none" normalizeH="0" baseline="0" dirty="0" err="1">
                <a:ln>
                  <a:noFill/>
                </a:ln>
                <a:solidFill>
                  <a:schemeClr val="tx1"/>
                </a:solidFill>
                <a:effectLst/>
                <a:latin typeface="Arial" panose="020B0604020202020204" pitchFamily="34" charset="0"/>
              </a:rPr>
              <a:t>Феодоровна</a:t>
            </a:r>
            <a:r>
              <a:rPr kumimoji="0" lang="ru-RU" altLang="ru-RU" sz="1700" b="0" i="0" u="none" strike="noStrike" cap="none" normalizeH="0" baseline="0" dirty="0">
                <a:ln>
                  <a:noFill/>
                </a:ln>
                <a:solidFill>
                  <a:schemeClr val="tx1"/>
                </a:solidFill>
                <a:effectLst/>
                <a:latin typeface="Arial" panose="020B0604020202020204" pitchFamily="34" charset="0"/>
              </a:rPr>
              <a:t> иногда сама ассистировала врачам при операциях и собственноручно делала перевязки. Многие пациенты свидетельствовали, что от Великой Матушки исходила какая-то целительная сила, которая помогала выздороветь.    </a:t>
            </a:r>
          </a:p>
        </p:txBody>
      </p:sp>
    </p:spTree>
    <p:extLst>
      <p:ext uri="{BB962C8B-B14F-4D97-AF65-F5344CB8AC3E}">
        <p14:creationId xmlns:p14="http://schemas.microsoft.com/office/powerpoint/2010/main" val="3872354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TotalTime>
  <Words>2181</Words>
  <Application>Microsoft Office PowerPoint</Application>
  <PresentationFormat>Широкоэкранный</PresentationFormat>
  <Paragraphs>105</Paragraphs>
  <Slides>20</Slides>
  <Notes>0</Notes>
  <HiddenSlides>0</HiddenSlides>
  <MMClips>4</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20</vt:i4>
      </vt:variant>
    </vt:vector>
  </HeadingPairs>
  <TitlesOfParts>
    <vt:vector size="24"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HomePC</dc:creator>
  <cp:lastModifiedBy>HomePC</cp:lastModifiedBy>
  <cp:revision>5</cp:revision>
  <dcterms:created xsi:type="dcterms:W3CDTF">2023-12-13T20:00:41Z</dcterms:created>
  <dcterms:modified xsi:type="dcterms:W3CDTF">2023-12-13T20:27:40Z</dcterms:modified>
</cp:coreProperties>
</file>